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1" r:id="rId1"/>
    <p:sldMasterId id="2147483674" r:id="rId2"/>
  </p:sldMasterIdLst>
  <p:notesMasterIdLst>
    <p:notesMasterId r:id="rId23"/>
  </p:notesMasterIdLst>
  <p:sldIdLst>
    <p:sldId id="258" r:id="rId3"/>
    <p:sldId id="259" r:id="rId4"/>
    <p:sldId id="277" r:id="rId5"/>
    <p:sldId id="260" r:id="rId6"/>
    <p:sldId id="261" r:id="rId7"/>
    <p:sldId id="282" r:id="rId8"/>
    <p:sldId id="262" r:id="rId9"/>
    <p:sldId id="263" r:id="rId10"/>
    <p:sldId id="264" r:id="rId11"/>
    <p:sldId id="265" r:id="rId12"/>
    <p:sldId id="266" r:id="rId13"/>
    <p:sldId id="278" r:id="rId14"/>
    <p:sldId id="267" r:id="rId15"/>
    <p:sldId id="268" r:id="rId16"/>
    <p:sldId id="270" r:id="rId17"/>
    <p:sldId id="280" r:id="rId18"/>
    <p:sldId id="273" r:id="rId19"/>
    <p:sldId id="275" r:id="rId20"/>
    <p:sldId id="283" r:id="rId21"/>
    <p:sldId id="284" r:id="rId2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306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4057"/>
    <a:srgbClr val="32B490"/>
    <a:srgbClr val="FEF6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62267" autoAdjust="0"/>
  </p:normalViewPr>
  <p:slideViewPr>
    <p:cSldViewPr showGuides="1">
      <p:cViewPr>
        <p:scale>
          <a:sx n="59" d="100"/>
          <a:sy n="59" d="100"/>
        </p:scale>
        <p:origin x="-1816" y="-80"/>
      </p:cViewPr>
      <p:guideLst>
        <p:guide orient="horz" pos="3067"/>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ECB4FD-83F7-46C9-9D47-F90C68462546}" type="datetimeFigureOut">
              <a:rPr kumimoji="1" lang="ja-JP" altLang="en-US" smtClean="0"/>
              <a:t>4/12/16</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F8F52BC-3E69-4ADB-84A1-373023F65F7F}" type="slidenum">
              <a:rPr kumimoji="1" lang="ja-JP" altLang="en-US" smtClean="0"/>
              <a:t>‹#›</a:t>
            </a:fld>
            <a:endParaRPr kumimoji="1" lang="ja-JP" altLang="en-US"/>
          </a:p>
        </p:txBody>
      </p:sp>
    </p:spTree>
    <p:extLst>
      <p:ext uri="{BB962C8B-B14F-4D97-AF65-F5344CB8AC3E}">
        <p14:creationId xmlns:p14="http://schemas.microsoft.com/office/powerpoint/2010/main" val="20443745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Thank you, </a:t>
            </a:r>
            <a:r>
              <a:rPr kumimoji="1" lang="en-US" altLang="ja-JP" sz="1200" kern="1200" dirty="0" err="1" smtClean="0">
                <a:solidFill>
                  <a:schemeClr val="tx1"/>
                </a:solidFill>
                <a:effectLst/>
                <a:latin typeface="+mn-lt"/>
                <a:ea typeface="+mn-ea"/>
                <a:cs typeface="+mn-cs"/>
              </a:rPr>
              <a:t>Mr</a:t>
            </a:r>
            <a:r>
              <a:rPr kumimoji="1" lang="en-US" altLang="ja-JP" sz="1200" kern="1200" dirty="0" smtClean="0">
                <a:solidFill>
                  <a:schemeClr val="tx1"/>
                </a:solidFill>
                <a:effectLst/>
                <a:latin typeface="+mn-lt"/>
                <a:ea typeface="+mn-ea"/>
                <a:cs typeface="+mn-cs"/>
              </a:rPr>
              <a:t>/</a:t>
            </a:r>
            <a:r>
              <a:rPr kumimoji="1" lang="en-US" altLang="ja-JP" sz="1200" kern="1200" dirty="0" err="1" smtClean="0">
                <a:solidFill>
                  <a:schemeClr val="tx1"/>
                </a:solidFill>
                <a:effectLst/>
                <a:latin typeface="+mn-lt"/>
                <a:ea typeface="+mn-ea"/>
                <a:cs typeface="+mn-cs"/>
              </a:rPr>
              <a:t>Ms.XXX</a:t>
            </a:r>
            <a:r>
              <a:rPr kumimoji="1" lang="en-US" altLang="ja-JP" sz="1200" kern="1200" dirty="0" smtClean="0">
                <a:solidFill>
                  <a:schemeClr val="tx1"/>
                </a:solidFill>
                <a:effectLst/>
                <a:latin typeface="+mn-lt"/>
                <a:ea typeface="+mn-ea"/>
                <a:cs typeface="+mn-cs"/>
              </a:rPr>
              <a:t>, for your kind introduction.</a:t>
            </a:r>
          </a:p>
          <a:p>
            <a:r>
              <a:rPr kumimoji="1" lang="en-US" altLang="ja-JP" sz="1200" kern="1200" dirty="0" smtClean="0">
                <a:solidFill>
                  <a:schemeClr val="tx1"/>
                </a:solidFill>
                <a:effectLst/>
                <a:latin typeface="+mn-lt"/>
                <a:ea typeface="+mn-ea"/>
                <a:cs typeface="+mn-cs"/>
              </a:rPr>
              <a:t>Good evening, I am Satoshi Matsui of the National Diet Library.</a:t>
            </a:r>
          </a:p>
          <a:p>
            <a:endParaRPr kumimoji="1" lang="en-US" altLang="ja-JP" baseline="0" dirty="0" smtClean="0"/>
          </a:p>
          <a:p>
            <a:r>
              <a:rPr kumimoji="1" lang="en-US" altLang="ja-JP" baseline="0" dirty="0" smtClean="0"/>
              <a:t>The NDL provides various international services including Reference Services and the online services on the NDL website.</a:t>
            </a:r>
          </a:p>
          <a:p>
            <a:r>
              <a:rPr kumimoji="1" lang="en-US" altLang="ja-JP" dirty="0" smtClean="0"/>
              <a:t>Today,</a:t>
            </a:r>
            <a:r>
              <a:rPr kumimoji="1" lang="en-US" altLang="ja-JP" baseline="0" dirty="0" smtClean="0"/>
              <a:t> </a:t>
            </a:r>
            <a:r>
              <a:rPr kumimoji="1" lang="en-US" altLang="ja-JP" sz="1200" kern="1200" dirty="0" smtClean="0">
                <a:solidFill>
                  <a:schemeClr val="tx1"/>
                </a:solidFill>
                <a:effectLst/>
                <a:latin typeface="+mn-lt"/>
                <a:ea typeface="+mn-ea"/>
                <a:cs typeface="+mn-cs"/>
              </a:rPr>
              <a:t>I’d like to talk</a:t>
            </a:r>
            <a:r>
              <a:rPr kumimoji="1" lang="en-US" altLang="ja-JP" sz="1200" kern="1200" baseline="0" dirty="0" smtClean="0">
                <a:solidFill>
                  <a:schemeClr val="tx1"/>
                </a:solidFill>
                <a:effectLst/>
                <a:latin typeface="+mn-lt"/>
                <a:ea typeface="+mn-ea"/>
                <a:cs typeface="+mn-cs"/>
              </a:rPr>
              <a:t> about </a:t>
            </a:r>
            <a:r>
              <a:rPr kumimoji="1" lang="en-US" altLang="ja-JP" sz="1200" kern="1200" baseline="0" dirty="0" err="1" smtClean="0">
                <a:solidFill>
                  <a:schemeClr val="tx1"/>
                </a:solidFill>
                <a:effectLst/>
                <a:latin typeface="+mn-lt"/>
                <a:ea typeface="+mn-ea"/>
                <a:cs typeface="+mn-cs"/>
              </a:rPr>
              <a:t>Photoduplication</a:t>
            </a:r>
            <a:r>
              <a:rPr kumimoji="1" lang="en-US" altLang="ja-JP" sz="1200" kern="1200" baseline="0" dirty="0" smtClean="0">
                <a:solidFill>
                  <a:schemeClr val="tx1"/>
                </a:solidFill>
                <a:effectLst/>
                <a:latin typeface="+mn-lt"/>
                <a:ea typeface="+mn-ea"/>
                <a:cs typeface="+mn-cs"/>
              </a:rPr>
              <a:t> Service and International Loan Service.</a:t>
            </a:r>
          </a:p>
          <a:p>
            <a:endParaRPr kumimoji="1" lang="en-US" altLang="ja-JP" sz="1200" kern="1200" baseline="0" dirty="0" smtClean="0">
              <a:solidFill>
                <a:schemeClr val="tx1"/>
              </a:solidFill>
              <a:effectLst/>
              <a:latin typeface="+mn-lt"/>
              <a:ea typeface="+mn-ea"/>
              <a:cs typeface="+mn-cs"/>
            </a:endParaRPr>
          </a:p>
          <a:p>
            <a:r>
              <a:rPr kumimoji="1" lang="en-US" altLang="ja-JP" dirty="0" smtClean="0"/>
              <a:t>I plan to speak for about five</a:t>
            </a:r>
            <a:r>
              <a:rPr kumimoji="1" lang="en-US" altLang="ja-JP" baseline="0" dirty="0" smtClean="0"/>
              <a:t> </a:t>
            </a:r>
            <a:r>
              <a:rPr lang="en-US" altLang="ja-JP" dirty="0" smtClean="0"/>
              <a:t>minutes</a:t>
            </a:r>
            <a:r>
              <a:rPr kumimoji="1" lang="en-US" altLang="ja-JP" dirty="0" smtClean="0"/>
              <a:t>.</a:t>
            </a:r>
          </a:p>
        </p:txBody>
      </p:sp>
      <p:sp>
        <p:nvSpPr>
          <p:cNvPr id="4" name="スライド番号プレースホルダー 3"/>
          <p:cNvSpPr>
            <a:spLocks noGrp="1"/>
          </p:cNvSpPr>
          <p:nvPr>
            <p:ph type="sldNum" sz="quarter" idx="10"/>
          </p:nvPr>
        </p:nvSpPr>
        <p:spPr/>
        <p:txBody>
          <a:bodyPr/>
          <a:lstStyle/>
          <a:p>
            <a:fld id="{6F8F52BC-3E69-4ADB-84A1-373023F65F7F}" type="slidenum">
              <a:rPr kumimoji="1" lang="ja-JP" altLang="en-US" smtClean="0"/>
              <a:t>1</a:t>
            </a:fld>
            <a:endParaRPr kumimoji="1" lang="ja-JP" altLang="en-US"/>
          </a:p>
        </p:txBody>
      </p:sp>
    </p:spTree>
    <p:extLst>
      <p:ext uri="{BB962C8B-B14F-4D97-AF65-F5344CB8AC3E}">
        <p14:creationId xmlns:p14="http://schemas.microsoft.com/office/powerpoint/2010/main" val="21725574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en-US" altLang="ja-JP" u="none" dirty="0" smtClean="0"/>
              <a:t>The</a:t>
            </a:r>
            <a:r>
              <a:rPr kumimoji="1" lang="en-US" altLang="ja-JP" u="none" baseline="0" dirty="0" smtClean="0"/>
              <a:t> </a:t>
            </a:r>
            <a:r>
              <a:rPr kumimoji="1" lang="en-US" altLang="ja-JP" u="none" dirty="0" smtClean="0"/>
              <a:t>National Diet Library Digital Collections are linked</a:t>
            </a:r>
            <a:r>
              <a:rPr kumimoji="1" lang="en-US" altLang="ja-JP" u="none" baseline="0" dirty="0" smtClean="0"/>
              <a:t> </a:t>
            </a:r>
            <a:r>
              <a:rPr kumimoji="1" lang="en-US" altLang="ja-JP" u="none" dirty="0" smtClean="0"/>
              <a:t>to the </a:t>
            </a:r>
            <a:r>
              <a:rPr lang="en-US" altLang="ja-JP" u="none" dirty="0" smtClean="0"/>
              <a:t>NDL-OPAC.</a:t>
            </a:r>
            <a:endParaRPr kumimoji="1" lang="en-US" altLang="ja-JP"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u="none" dirty="0" smtClean="0"/>
              <a:t>After</a:t>
            </a:r>
            <a:r>
              <a:rPr kumimoji="1" lang="en-US" altLang="ja-JP" u="none" baseline="0" dirty="0" smtClean="0"/>
              <a:t> c</a:t>
            </a:r>
            <a:r>
              <a:rPr kumimoji="1" lang="en-US" altLang="ja-JP" u="none" dirty="0" smtClean="0"/>
              <a:t>licking </a:t>
            </a:r>
            <a:r>
              <a:rPr kumimoji="1" lang="ja-JP" altLang="en-US" u="none" dirty="0" smtClean="0"/>
              <a:t>書誌</a:t>
            </a:r>
            <a:r>
              <a:rPr kumimoji="1" lang="en-US" altLang="ja-JP" u="none" dirty="0" smtClean="0"/>
              <a:t>ID (</a:t>
            </a:r>
            <a:r>
              <a:rPr lang="en-US" altLang="ja-JP" u="none" dirty="0" smtClean="0"/>
              <a:t>Bibliographic ID),</a:t>
            </a:r>
            <a:r>
              <a:rPr lang="en-US" altLang="ja-JP" u="none" baseline="0" dirty="0" smtClean="0"/>
              <a:t> the same bibliographic record used in the </a:t>
            </a:r>
            <a:r>
              <a:rPr lang="en-US" altLang="ja-JP" u="none" dirty="0" smtClean="0"/>
              <a:t>NDL-OPAC</a:t>
            </a:r>
            <a:r>
              <a:rPr lang="en-US" altLang="ja-JP" u="none" baseline="0" dirty="0" smtClean="0"/>
              <a:t> appears.</a:t>
            </a:r>
            <a:endParaRPr kumimoji="1" lang="en-US" altLang="ja-JP" u="none" dirty="0" smtClean="0"/>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u="none" dirty="0" smtClean="0"/>
              <a:t>All tables of content from digitized materials are searchable as text, regardless of whether or not the digitized images are available on the Internet.</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3DEA536D-8521-4846-89B9-3BBE6DDAF5E2}" type="slidenum">
              <a:rPr kumimoji="1" lang="ja-JP" altLang="en-US" smtClean="0"/>
              <a:t>10</a:t>
            </a:fld>
            <a:endParaRPr kumimoji="1" lang="ja-JP" altLang="en-US"/>
          </a:p>
        </p:txBody>
      </p:sp>
      <p:sp>
        <p:nvSpPr>
          <p:cNvPr id="5" name="日付プレースホルダー 4"/>
          <p:cNvSpPr>
            <a:spLocks noGrp="1"/>
          </p:cNvSpPr>
          <p:nvPr>
            <p:ph type="dt" idx="11"/>
          </p:nvPr>
        </p:nvSpPr>
        <p:spPr/>
        <p:txBody>
          <a:bodyPr/>
          <a:lstStyle/>
          <a:p>
            <a:r>
              <a:rPr kumimoji="1" lang="en-US" altLang="ja-JP" smtClean="0"/>
              <a:t>201/12/1</a:t>
            </a:r>
            <a:endParaRPr kumimoji="1" lang="ja-JP" altLang="en-US"/>
          </a:p>
        </p:txBody>
      </p:sp>
    </p:spTree>
    <p:extLst>
      <p:ext uri="{BB962C8B-B14F-4D97-AF65-F5344CB8AC3E}">
        <p14:creationId xmlns:p14="http://schemas.microsoft.com/office/powerpoint/2010/main" val="10318732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I will introduce an E-Learning </a:t>
            </a:r>
            <a:r>
              <a:rPr kumimoji="1" lang="en-US" altLang="ja-JP" u="none" dirty="0" smtClean="0"/>
              <a:t>program from the NDL about our </a:t>
            </a:r>
            <a:r>
              <a:rPr kumimoji="1" lang="en-US" altLang="ja-JP" u="none" dirty="0" err="1" smtClean="0"/>
              <a:t>Photoduplication</a:t>
            </a:r>
            <a:r>
              <a:rPr kumimoji="1" lang="en-US" altLang="ja-JP" u="none" dirty="0" smtClean="0"/>
              <a:t> Service.</a:t>
            </a:r>
          </a:p>
          <a:p>
            <a:r>
              <a:rPr kumimoji="1" lang="en-US" altLang="ja-JP" dirty="0" smtClean="0"/>
              <a:t>On March twenty</a:t>
            </a:r>
            <a:r>
              <a:rPr kumimoji="1" lang="en-US" altLang="ja-JP" baseline="0" dirty="0" smtClean="0"/>
              <a:t> two, We launched “How to request from overseas copies of NDL materials”</a:t>
            </a:r>
            <a:r>
              <a:rPr lang="en-US" altLang="ja-JP" dirty="0" smtClean="0">
                <a:latin typeface="+mn-lt"/>
              </a:rPr>
              <a:t>.</a:t>
            </a:r>
          </a:p>
          <a:p>
            <a:r>
              <a:rPr kumimoji="1" lang="en-US" altLang="ja-JP" dirty="0" smtClean="0"/>
              <a:t>NCC made English subtitles.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dirty="0" smtClean="0">
                <a:latin typeface="+mn-lt"/>
              </a:rPr>
              <a:t>We are thankful to you for your cooperation.</a:t>
            </a:r>
            <a:endParaRPr kumimoji="1" lang="ja-JP" altLang="en-US" dirty="0"/>
          </a:p>
        </p:txBody>
      </p:sp>
      <p:sp>
        <p:nvSpPr>
          <p:cNvPr id="4" name="スライド番号プレースホルダー 3"/>
          <p:cNvSpPr>
            <a:spLocks noGrp="1"/>
          </p:cNvSpPr>
          <p:nvPr>
            <p:ph type="sldNum" sz="quarter" idx="10"/>
          </p:nvPr>
        </p:nvSpPr>
        <p:spPr/>
        <p:txBody>
          <a:bodyPr/>
          <a:lstStyle/>
          <a:p>
            <a:fld id="{6F8F52BC-3E69-4ADB-84A1-373023F65F7F}" type="slidenum">
              <a:rPr kumimoji="1" lang="ja-JP" altLang="en-US" smtClean="0"/>
              <a:t>11</a:t>
            </a:fld>
            <a:endParaRPr kumimoji="1" lang="ja-JP" altLang="en-US"/>
          </a:p>
        </p:txBody>
      </p:sp>
    </p:spTree>
    <p:extLst>
      <p:ext uri="{BB962C8B-B14F-4D97-AF65-F5344CB8AC3E}">
        <p14:creationId xmlns:p14="http://schemas.microsoft.com/office/powerpoint/2010/main" val="30484973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Up to here, I have spoken about our services. Now let me move on to Copying Service and Copyright.</a:t>
            </a:r>
            <a:endParaRPr kumimoji="1" lang="ja-JP" altLang="en-US" dirty="0"/>
          </a:p>
        </p:txBody>
      </p:sp>
      <p:sp>
        <p:nvSpPr>
          <p:cNvPr id="4" name="スライド番号プレースホルダー 3"/>
          <p:cNvSpPr>
            <a:spLocks noGrp="1"/>
          </p:cNvSpPr>
          <p:nvPr>
            <p:ph type="sldNum" sz="quarter" idx="10"/>
          </p:nvPr>
        </p:nvSpPr>
        <p:spPr/>
        <p:txBody>
          <a:bodyPr/>
          <a:lstStyle/>
          <a:p>
            <a:fld id="{6F8F52BC-3E69-4ADB-84A1-373023F65F7F}" type="slidenum">
              <a:rPr kumimoji="1" lang="ja-JP" altLang="en-US" smtClean="0"/>
              <a:t>12</a:t>
            </a:fld>
            <a:endParaRPr kumimoji="1" lang="ja-JP" altLang="en-US"/>
          </a:p>
        </p:txBody>
      </p:sp>
    </p:spTree>
    <p:extLst>
      <p:ext uri="{BB962C8B-B14F-4D97-AF65-F5344CB8AC3E}">
        <p14:creationId xmlns:p14="http://schemas.microsoft.com/office/powerpoint/2010/main" val="39225132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lang="en-US" altLang="ja-JP" u="none" dirty="0" smtClean="0">
                <a:latin typeface="+mn-lt"/>
              </a:rPr>
              <a:t>Under Japan’s Copyright law, permission of the copyright holder is required to copy a work.</a:t>
            </a:r>
            <a:endParaRPr kumimoji="1" lang="en-US" altLang="ja-JP" u="none" dirty="0" smtClean="0">
              <a:latin typeface="+mn-lt"/>
            </a:endParaRPr>
          </a:p>
          <a:p>
            <a:r>
              <a:rPr lang="en-US" altLang="ja-JP" u="none" dirty="0" smtClean="0">
                <a:latin typeface="+mn-lt"/>
              </a:rPr>
              <a:t>An exception to this rules is granted</a:t>
            </a:r>
            <a:r>
              <a:rPr lang="en-US" altLang="ja-JP" u="none" baseline="0" dirty="0" smtClean="0">
                <a:latin typeface="+mn-lt"/>
              </a:rPr>
              <a:t> t</a:t>
            </a:r>
            <a:r>
              <a:rPr lang="en-US" altLang="ja-JP" u="none" dirty="0" smtClean="0">
                <a:latin typeface="+mn-lt"/>
              </a:rPr>
              <a:t>o libraries.</a:t>
            </a:r>
          </a:p>
          <a:p>
            <a:endParaRPr lang="en-US" altLang="ja-JP" dirty="0" smtClean="0">
              <a:latin typeface="+mn-lt"/>
            </a:endParaRPr>
          </a:p>
          <a:p>
            <a:r>
              <a:rPr lang="en-US" altLang="ja-JP" u="none" dirty="0" smtClean="0">
                <a:latin typeface="+mn-lt"/>
              </a:rPr>
              <a:t>Term of protection of copyrights is as follows.</a:t>
            </a:r>
          </a:p>
          <a:p>
            <a:r>
              <a:rPr lang="en-US" altLang="ja-JP" u="none" dirty="0" smtClean="0">
                <a:latin typeface="+mn-lt"/>
              </a:rPr>
              <a:t>Ordinarily, for a period of fifty years following the death of the author.</a:t>
            </a:r>
          </a:p>
          <a:p>
            <a:r>
              <a:rPr lang="en-US" altLang="ja-JP" u="none" dirty="0" smtClean="0">
                <a:solidFill>
                  <a:srgbClr val="FF0000"/>
                </a:solidFill>
                <a:latin typeface="+mn-lt"/>
              </a:rPr>
              <a:t>If the copyright holder is an organization, fifty years following the publication of the work</a:t>
            </a:r>
            <a:r>
              <a:rPr lang="en-US" altLang="ja-JP" u="none" dirty="0" smtClean="0">
                <a:latin typeface="+mn-lt"/>
              </a:rPr>
              <a:t>.</a:t>
            </a:r>
            <a:endParaRPr kumimoji="1" lang="en-US" altLang="ja-JP" dirty="0" smtClean="0"/>
          </a:p>
        </p:txBody>
      </p:sp>
      <p:sp>
        <p:nvSpPr>
          <p:cNvPr id="4" name="スライド番号プレースホルダー 3"/>
          <p:cNvSpPr>
            <a:spLocks noGrp="1"/>
          </p:cNvSpPr>
          <p:nvPr>
            <p:ph type="sldNum" sz="quarter" idx="10"/>
          </p:nvPr>
        </p:nvSpPr>
        <p:spPr/>
        <p:txBody>
          <a:bodyPr/>
          <a:lstStyle/>
          <a:p>
            <a:fld id="{429F8B32-B3EE-2A47-B0B3-DE890C330699}" type="slidenum">
              <a:rPr kumimoji="1" lang="ja-JP" altLang="en-US" smtClean="0"/>
              <a:t>13</a:t>
            </a:fld>
            <a:endParaRPr kumimoji="1" lang="ja-JP" altLang="en-US"/>
          </a:p>
        </p:txBody>
      </p:sp>
      <p:sp>
        <p:nvSpPr>
          <p:cNvPr id="5" name="日付プレースホルダー 4"/>
          <p:cNvSpPr>
            <a:spLocks noGrp="1"/>
          </p:cNvSpPr>
          <p:nvPr>
            <p:ph type="dt" idx="11"/>
          </p:nvPr>
        </p:nvSpPr>
        <p:spPr/>
        <p:txBody>
          <a:bodyPr/>
          <a:lstStyle/>
          <a:p>
            <a:r>
              <a:rPr kumimoji="1" lang="en-US" altLang="ja-JP" smtClean="0"/>
              <a:t>201/12/1</a:t>
            </a:r>
            <a:endParaRPr kumimoji="1" lang="ja-JP" altLang="en-US"/>
          </a:p>
        </p:txBody>
      </p:sp>
    </p:spTree>
    <p:extLst>
      <p:ext uri="{BB962C8B-B14F-4D97-AF65-F5344CB8AC3E}">
        <p14:creationId xmlns:p14="http://schemas.microsoft.com/office/powerpoint/2010/main" val="2323267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en-US" altLang="ja-JP" dirty="0" smtClean="0"/>
              <a:t>In general, the term "a part of a work" is interpreted to mean no more than fifty.</a:t>
            </a:r>
          </a:p>
          <a:p>
            <a:endParaRPr kumimoji="1" lang="en-US" altLang="ja-JP" dirty="0" smtClean="0"/>
          </a:p>
          <a:p>
            <a:r>
              <a:rPr kumimoji="1" lang="en-US" altLang="ja-JP" dirty="0" smtClean="0"/>
              <a:t>About serial publications:</a:t>
            </a:r>
            <a:endParaRPr kumimoji="1" lang="en-US" altLang="ja-JP" u="none" dirty="0" smtClean="0"/>
          </a:p>
          <a:p>
            <a:r>
              <a:rPr kumimoji="1" lang="en-US" altLang="ja-JP" u="none" dirty="0" smtClean="0"/>
              <a:t>Articles in any issue of a magazine or newspaper except the most current one may be copied in their entirety.</a:t>
            </a:r>
          </a:p>
          <a:p>
            <a:r>
              <a:rPr lang="en-US" altLang="ja-JP" sz="3000" u="none" dirty="0" smtClean="0">
                <a:latin typeface="+mn-lt"/>
              </a:rPr>
              <a:t>The last issue of a serial publication cannot be copied unless a considerable period of time has passed since</a:t>
            </a:r>
            <a:r>
              <a:rPr lang="en-US" altLang="ja-JP" sz="3000" u="none" baseline="0" dirty="0" smtClean="0">
                <a:latin typeface="+mn-lt"/>
              </a:rPr>
              <a:t> publication</a:t>
            </a:r>
            <a:r>
              <a:rPr lang="en-US" altLang="ja-JP" sz="3000" u="none" dirty="0" smtClean="0">
                <a:latin typeface="+mn-lt"/>
              </a:rPr>
              <a:t>.</a:t>
            </a:r>
            <a:endParaRPr kumimoji="1" lang="ja-JP" altLang="en-US" dirty="0"/>
          </a:p>
        </p:txBody>
      </p:sp>
      <p:sp>
        <p:nvSpPr>
          <p:cNvPr id="4" name="スライド番号プレースホルダー 3"/>
          <p:cNvSpPr>
            <a:spLocks noGrp="1"/>
          </p:cNvSpPr>
          <p:nvPr>
            <p:ph type="sldNum" sz="quarter" idx="10"/>
          </p:nvPr>
        </p:nvSpPr>
        <p:spPr/>
        <p:txBody>
          <a:bodyPr/>
          <a:lstStyle/>
          <a:p>
            <a:fld id="{3DEA536D-8521-4846-89B9-3BBE6DDAF5E2}" type="slidenum">
              <a:rPr kumimoji="1" lang="ja-JP" altLang="en-US" smtClean="0"/>
              <a:t>14</a:t>
            </a:fld>
            <a:endParaRPr kumimoji="1" lang="ja-JP" altLang="en-US"/>
          </a:p>
        </p:txBody>
      </p:sp>
      <p:sp>
        <p:nvSpPr>
          <p:cNvPr id="5" name="日付プレースホルダー 4"/>
          <p:cNvSpPr>
            <a:spLocks noGrp="1"/>
          </p:cNvSpPr>
          <p:nvPr>
            <p:ph type="dt" idx="11"/>
          </p:nvPr>
        </p:nvSpPr>
        <p:spPr/>
        <p:txBody>
          <a:bodyPr/>
          <a:lstStyle/>
          <a:p>
            <a:r>
              <a:rPr kumimoji="1" lang="en-US" altLang="ja-JP" smtClean="0"/>
              <a:t>201/12/1</a:t>
            </a:r>
            <a:endParaRPr kumimoji="1" lang="ja-JP" altLang="en-US"/>
          </a:p>
        </p:txBody>
      </p:sp>
    </p:spTree>
    <p:extLst>
      <p:ext uri="{BB962C8B-B14F-4D97-AF65-F5344CB8AC3E}">
        <p14:creationId xmlns:p14="http://schemas.microsoft.com/office/powerpoint/2010/main" val="8198889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en-US" altLang="ja-JP" dirty="0" smtClean="0"/>
              <a:t>I will answer frequently asked </a:t>
            </a:r>
            <a:r>
              <a:rPr kumimoji="1" lang="en-US" altLang="ja-JP" u="none" dirty="0" smtClean="0"/>
              <a:t>questions</a:t>
            </a:r>
            <a:r>
              <a:rPr kumimoji="1" lang="ja-JP" altLang="en-US" u="none" baseline="0" dirty="0" smtClean="0"/>
              <a:t> </a:t>
            </a:r>
            <a:r>
              <a:rPr kumimoji="1" lang="en-US" altLang="ja-JP" u="none" baseline="0" dirty="0" smtClean="0"/>
              <a:t>about </a:t>
            </a:r>
            <a:r>
              <a:rPr kumimoji="1" lang="en-US" altLang="ja-JP" sz="1200" u="none" kern="1200" baseline="0" dirty="0" smtClean="0">
                <a:solidFill>
                  <a:srgbClr val="32B490"/>
                </a:solidFill>
                <a:latin typeface="+mn-lt"/>
                <a:ea typeface="+mn-ea"/>
                <a:cs typeface="+mn-cs"/>
              </a:rPr>
              <a:t>c</a:t>
            </a:r>
            <a:r>
              <a:rPr kumimoji="1" lang="en-US" altLang="ja-JP" sz="1200" u="none" kern="1200" dirty="0" smtClean="0">
                <a:solidFill>
                  <a:srgbClr val="32B490"/>
                </a:solidFill>
                <a:latin typeface="+mn-lt"/>
                <a:ea typeface="+mn-ea"/>
                <a:cs typeface="+mn-cs"/>
              </a:rPr>
              <a:t>opying services and copyright.</a:t>
            </a:r>
            <a:endParaRPr kumimoji="1" lang="en-US" altLang="ja-JP" sz="1200" u="none" kern="1200" dirty="0" smtClean="0">
              <a:solidFill>
                <a:schemeClr val="tx1"/>
              </a:solidFill>
              <a:latin typeface="+mn-lt"/>
              <a:ea typeface="+mn-ea"/>
              <a:cs typeface="+mn-cs"/>
            </a:endParaRPr>
          </a:p>
          <a:p>
            <a:endParaRPr kumimoji="1" lang="en-US" altLang="ja-JP" sz="1200" u="none" kern="1200" dirty="0" smtClean="0">
              <a:solidFill>
                <a:schemeClr val="tx1"/>
              </a:solidFill>
              <a:latin typeface="+mn-lt"/>
              <a:ea typeface="+mn-ea"/>
              <a:cs typeface="+mn-cs"/>
            </a:endParaRPr>
          </a:p>
          <a:p>
            <a:r>
              <a:rPr kumimoji="1" lang="en-US" altLang="ja-JP" sz="1200" u="none" kern="1200" dirty="0" smtClean="0">
                <a:solidFill>
                  <a:schemeClr val="tx1"/>
                </a:solidFill>
                <a:latin typeface="+mn-lt"/>
                <a:ea typeface="+mn-ea"/>
                <a:cs typeface="+mn-cs"/>
              </a:rPr>
              <a:t>Rather than by mail, I would like copied material sent to me via email as a PDF. Or can you send it to me via fax?</a:t>
            </a:r>
          </a:p>
          <a:p>
            <a:r>
              <a:rPr kumimoji="1" lang="en-US" altLang="ja-JP" sz="1200" u="none" kern="1200" dirty="0" smtClean="0">
                <a:solidFill>
                  <a:schemeClr val="tx1"/>
                </a:solidFill>
                <a:latin typeface="+mn-lt"/>
                <a:ea typeface="+mn-ea"/>
                <a:cs typeface="+mn-cs"/>
              </a:rPr>
              <a:t>In accordance with copyright laws, libraries must obtain permission from the copyright holder in order to send copyrighted materials either in electronic PDF form or by FAX or email. Therefore we cannot</a:t>
            </a:r>
            <a:r>
              <a:rPr kumimoji="1" lang="en-US" altLang="ja-JP" sz="1200" u="none" kern="1200" baseline="0" dirty="0" smtClean="0">
                <a:solidFill>
                  <a:schemeClr val="tx1"/>
                </a:solidFill>
                <a:latin typeface="+mn-lt"/>
                <a:ea typeface="+mn-ea"/>
                <a:cs typeface="+mn-cs"/>
              </a:rPr>
              <a:t> deliver copies in those formats.</a:t>
            </a:r>
          </a:p>
          <a:p>
            <a:endParaRPr kumimoji="1" lang="en-US" altLang="ja-JP" sz="1200" u="none" kern="1200" baseline="0" dirty="0" smtClean="0">
              <a:solidFill>
                <a:schemeClr val="tx1"/>
              </a:solidFill>
              <a:latin typeface="+mn-lt"/>
              <a:ea typeface="+mn-ea"/>
              <a:cs typeface="+mn-cs"/>
            </a:endParaRPr>
          </a:p>
          <a:p>
            <a:r>
              <a:rPr kumimoji="1" lang="en-US" altLang="ja-JP" sz="1200" u="none" kern="1200" dirty="0" smtClean="0">
                <a:solidFill>
                  <a:schemeClr val="tx1"/>
                </a:solidFill>
                <a:latin typeface="+mn-lt"/>
                <a:ea typeface="+mn-ea"/>
                <a:cs typeface="+mn-cs"/>
              </a:rPr>
              <a:t>Can you seek permission from copyright owners on behalf of me?</a:t>
            </a:r>
          </a:p>
          <a:p>
            <a:r>
              <a:rPr kumimoji="1" lang="en-US" altLang="ja-JP" sz="1200" u="none" kern="1200" dirty="0" smtClean="0">
                <a:solidFill>
                  <a:schemeClr val="tx1"/>
                </a:solidFill>
                <a:latin typeface="+mn-lt"/>
                <a:ea typeface="+mn-ea"/>
                <a:cs typeface="+mn-cs"/>
              </a:rPr>
              <a:t>We don’t seek permission from copyright owners on behalf of users, and do not collect copyright royalties to provide its copying service.</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3DEA536D-8521-4846-89B9-3BBE6DDAF5E2}" type="slidenum">
              <a:rPr kumimoji="1" lang="ja-JP" altLang="en-US" smtClean="0"/>
              <a:t>15</a:t>
            </a:fld>
            <a:endParaRPr kumimoji="1" lang="ja-JP" altLang="en-US"/>
          </a:p>
        </p:txBody>
      </p:sp>
      <p:sp>
        <p:nvSpPr>
          <p:cNvPr id="5" name="日付プレースホルダー 4"/>
          <p:cNvSpPr>
            <a:spLocks noGrp="1"/>
          </p:cNvSpPr>
          <p:nvPr>
            <p:ph type="dt" idx="11"/>
          </p:nvPr>
        </p:nvSpPr>
        <p:spPr/>
        <p:txBody>
          <a:bodyPr/>
          <a:lstStyle/>
          <a:p>
            <a:r>
              <a:rPr kumimoji="1" lang="en-US" altLang="ja-JP" smtClean="0"/>
              <a:t>201/12/1</a:t>
            </a:r>
            <a:endParaRPr kumimoji="1" lang="ja-JP" altLang="en-US"/>
          </a:p>
        </p:txBody>
      </p:sp>
    </p:spTree>
    <p:extLst>
      <p:ext uri="{BB962C8B-B14F-4D97-AF65-F5344CB8AC3E}">
        <p14:creationId xmlns:p14="http://schemas.microsoft.com/office/powerpoint/2010/main" val="30080662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Let’s move onto the last topic.</a:t>
            </a:r>
          </a:p>
          <a:p>
            <a:r>
              <a:rPr kumimoji="1" lang="en-US" altLang="ja-JP" dirty="0" smtClean="0"/>
              <a:t>We provide services in support of Japanese studies worldwide.</a:t>
            </a:r>
            <a:endParaRPr kumimoji="1" lang="ja-JP" altLang="en-US" dirty="0"/>
          </a:p>
        </p:txBody>
      </p:sp>
      <p:sp>
        <p:nvSpPr>
          <p:cNvPr id="4" name="スライド番号プレースホルダー 3"/>
          <p:cNvSpPr>
            <a:spLocks noGrp="1"/>
          </p:cNvSpPr>
          <p:nvPr>
            <p:ph type="sldNum" sz="quarter" idx="10"/>
          </p:nvPr>
        </p:nvSpPr>
        <p:spPr/>
        <p:txBody>
          <a:bodyPr/>
          <a:lstStyle/>
          <a:p>
            <a:fld id="{6F8F52BC-3E69-4ADB-84A1-373023F65F7F}" type="slidenum">
              <a:rPr kumimoji="1" lang="ja-JP" altLang="en-US" smtClean="0"/>
              <a:t>16</a:t>
            </a:fld>
            <a:endParaRPr kumimoji="1" lang="ja-JP" altLang="en-US"/>
          </a:p>
        </p:txBody>
      </p:sp>
    </p:spTree>
    <p:extLst>
      <p:ext uri="{BB962C8B-B14F-4D97-AF65-F5344CB8AC3E}">
        <p14:creationId xmlns:p14="http://schemas.microsoft.com/office/powerpoint/2010/main" val="5673058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u="none" dirty="0" smtClean="0"/>
              <a:t>The page </a:t>
            </a:r>
            <a:r>
              <a:rPr lang="en-US" altLang="ja-JP" u="none" dirty="0" smtClean="0">
                <a:latin typeface="+mn-lt"/>
              </a:rPr>
              <a:t>“For Japanese Studies”</a:t>
            </a:r>
            <a:r>
              <a:rPr lang="en-US" altLang="ja-JP" u="none" baseline="0" dirty="0" smtClean="0">
                <a:latin typeface="+mn-lt"/>
              </a:rPr>
              <a:t> is a</a:t>
            </a:r>
            <a:r>
              <a:rPr kumimoji="1" lang="en-US" altLang="ja-JP" u="none" dirty="0" smtClean="0"/>
              <a:t> web portal on the NDL website, where you can find links to a variety of information that is useful</a:t>
            </a:r>
            <a:r>
              <a:rPr kumimoji="1" lang="en-US" altLang="ja-JP" u="none" baseline="0" dirty="0" smtClean="0"/>
              <a:t> to </a:t>
            </a:r>
            <a:r>
              <a:rPr kumimoji="1" lang="en-US" altLang="ja-JP" u="none" dirty="0" smtClean="0"/>
              <a:t>Japanese Studies librarians.</a:t>
            </a:r>
          </a:p>
          <a:p>
            <a:r>
              <a:rPr kumimoji="1" lang="en-US" altLang="ja-JP" u="none" dirty="0" smtClean="0"/>
              <a:t>For example,</a:t>
            </a:r>
            <a:r>
              <a:rPr kumimoji="1" lang="en-US" altLang="ja-JP" u="none" baseline="0" dirty="0" smtClean="0"/>
              <a:t> there are </a:t>
            </a:r>
            <a:r>
              <a:rPr kumimoji="1" lang="en-US" altLang="ja-JP" u="none" dirty="0" smtClean="0"/>
              <a:t>links to remote services as</a:t>
            </a:r>
            <a:r>
              <a:rPr kumimoji="1" lang="en-US" altLang="ja-JP" u="none" baseline="0" dirty="0" smtClean="0"/>
              <a:t> </a:t>
            </a:r>
            <a:r>
              <a:rPr kumimoji="1" lang="en-US" altLang="ja-JP" u="none" dirty="0" smtClean="0"/>
              <a:t>ILL/DD</a:t>
            </a:r>
            <a:r>
              <a:rPr kumimoji="1" lang="en-US" altLang="ja-JP" u="none" baseline="0" dirty="0" smtClean="0"/>
              <a:t> and</a:t>
            </a:r>
            <a:r>
              <a:rPr kumimoji="1" lang="en-US" altLang="ja-JP" u="none" dirty="0" smtClean="0"/>
              <a:t> reference, search guides (Research </a:t>
            </a:r>
            <a:r>
              <a:rPr kumimoji="1" lang="en-US" altLang="ja-JP" u="none" dirty="0" err="1" smtClean="0"/>
              <a:t>Navi</a:t>
            </a:r>
            <a:r>
              <a:rPr kumimoji="1" lang="en-US" altLang="ja-JP" u="none" dirty="0" smtClean="0"/>
              <a:t>), bibliographic information, training programs</a:t>
            </a:r>
            <a:r>
              <a:rPr kumimoji="1" lang="en-US" altLang="ja-JP" u="none" baseline="0" dirty="0" smtClean="0"/>
              <a:t> and </a:t>
            </a:r>
            <a:r>
              <a:rPr kumimoji="1" lang="en-US" altLang="ja-JP" u="none" dirty="0" smtClean="0"/>
              <a:t>other related institutions, etc.</a:t>
            </a:r>
            <a:endParaRPr kumimoji="1" lang="ja-JP" altLang="en-US" dirty="0"/>
          </a:p>
        </p:txBody>
      </p:sp>
      <p:sp>
        <p:nvSpPr>
          <p:cNvPr id="4" name="スライド番号プレースホルダー 3"/>
          <p:cNvSpPr>
            <a:spLocks noGrp="1"/>
          </p:cNvSpPr>
          <p:nvPr>
            <p:ph type="sldNum" sz="quarter" idx="10"/>
          </p:nvPr>
        </p:nvSpPr>
        <p:spPr/>
        <p:txBody>
          <a:bodyPr/>
          <a:lstStyle/>
          <a:p>
            <a:fld id="{6F8F52BC-3E69-4ADB-84A1-373023F65F7F}" type="slidenum">
              <a:rPr kumimoji="1" lang="ja-JP" altLang="en-US" smtClean="0"/>
              <a:t>17</a:t>
            </a:fld>
            <a:endParaRPr kumimoji="1" lang="ja-JP" altLang="en-US"/>
          </a:p>
        </p:txBody>
      </p:sp>
    </p:spTree>
    <p:extLst>
      <p:ext uri="{BB962C8B-B14F-4D97-AF65-F5344CB8AC3E}">
        <p14:creationId xmlns:p14="http://schemas.microsoft.com/office/powerpoint/2010/main" val="42580736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en-US" altLang="ja-JP" sz="2800" dirty="0" smtClean="0">
                <a:latin typeface="+mn-lt"/>
              </a:rPr>
              <a:t>“National Diet Library Newsletter”</a:t>
            </a:r>
            <a:r>
              <a:rPr lang="en-US" altLang="ja-JP" sz="2800" baseline="0" dirty="0" smtClean="0">
                <a:latin typeface="+mn-lt"/>
              </a:rPr>
              <a:t> is a</a:t>
            </a:r>
            <a:r>
              <a:rPr lang="en-US" altLang="ja-JP" sz="2800" dirty="0" smtClean="0"/>
              <a:t> bimonthly newsletter which carries general information and reports on NDL activities.</a:t>
            </a:r>
            <a:endParaRPr lang="en-US" altLang="ja-JP" sz="2800" dirty="0" smtClean="0">
              <a:latin typeface="+mn-lt"/>
            </a:endParaRPr>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ja-JP" sz="2800" dirty="0" smtClean="0">
                <a:latin typeface="+mn-lt"/>
              </a:rPr>
              <a:t>If you are searching for information on modern Japanese history</a:t>
            </a:r>
            <a:r>
              <a:rPr lang="en-US" altLang="ja-JP" sz="2800" u="sng" dirty="0" smtClean="0">
                <a:latin typeface="+mn-lt"/>
              </a:rPr>
              <a:t>, see</a:t>
            </a:r>
            <a:r>
              <a:rPr lang="en-US" altLang="ja-JP" sz="2800" dirty="0" smtClean="0">
                <a:latin typeface="+mn-lt"/>
              </a:rPr>
              <a:t>:</a:t>
            </a:r>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ja-JP" sz="2800" dirty="0" smtClean="0">
                <a:latin typeface="+mn-lt"/>
              </a:rPr>
              <a:t> “Materials available in the Modern Japanese Political History Materials Room.”</a:t>
            </a:r>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ja-JP" sz="2800" dirty="0" smtClean="0">
                <a:latin typeface="+mn-lt"/>
              </a:rPr>
              <a:t>If you would like to know whether the copyright of a Japanese work has expired or not</a:t>
            </a:r>
            <a:r>
              <a:rPr lang="en-US" altLang="ja-JP" sz="2800" u="sng" dirty="0" smtClean="0">
                <a:latin typeface="+mn-lt"/>
              </a:rPr>
              <a:t>, see</a:t>
            </a:r>
            <a:r>
              <a:rPr lang="en-US" altLang="ja-JP" sz="2800" dirty="0" smtClean="0">
                <a:latin typeface="+mn-lt"/>
              </a:rPr>
              <a:t>:</a:t>
            </a:r>
            <a:endParaRPr kumimoji="1" lang="en-US" altLang="ja-JP"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en-US" altLang="ja-JP" sz="3000" dirty="0" smtClean="0">
                <a:latin typeface="+mn-lt"/>
              </a:rPr>
              <a:t>“Guide to finding an author's year of death.”</a:t>
            </a:r>
            <a:endParaRPr kumimoji="1" lang="ja-JP" altLang="en-US" dirty="0" smtClean="0"/>
          </a:p>
        </p:txBody>
      </p:sp>
      <p:sp>
        <p:nvSpPr>
          <p:cNvPr id="4" name="スライド番号プレースホルダー 3"/>
          <p:cNvSpPr>
            <a:spLocks noGrp="1"/>
          </p:cNvSpPr>
          <p:nvPr>
            <p:ph type="sldNum" sz="quarter" idx="10"/>
          </p:nvPr>
        </p:nvSpPr>
        <p:spPr/>
        <p:txBody>
          <a:bodyPr/>
          <a:lstStyle/>
          <a:p>
            <a:fld id="{6F8F52BC-3E69-4ADB-84A1-373023F65F7F}" type="slidenum">
              <a:rPr kumimoji="1" lang="ja-JP" altLang="en-US" smtClean="0"/>
              <a:t>18</a:t>
            </a:fld>
            <a:endParaRPr kumimoji="1" lang="ja-JP" altLang="en-US"/>
          </a:p>
        </p:txBody>
      </p:sp>
    </p:spTree>
    <p:extLst>
      <p:ext uri="{BB962C8B-B14F-4D97-AF65-F5344CB8AC3E}">
        <p14:creationId xmlns:p14="http://schemas.microsoft.com/office/powerpoint/2010/main" val="17715550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u="none" dirty="0" smtClean="0"/>
              <a:t>On March</a:t>
            </a:r>
            <a:r>
              <a:rPr kumimoji="1" lang="en-US" altLang="ja-JP" u="none" baseline="0" dirty="0" smtClean="0"/>
              <a:t> fifteen, we </a:t>
            </a:r>
            <a:r>
              <a:rPr lang="en-US" altLang="ja-JP" u="none" dirty="0" smtClean="0">
                <a:latin typeface="+mn-lt"/>
              </a:rPr>
              <a:t>launched an English Twitter account.</a:t>
            </a:r>
          </a:p>
          <a:p>
            <a:r>
              <a:rPr kumimoji="1" lang="en-US" altLang="ja-JP" u="none" dirty="0" smtClean="0"/>
              <a:t>Please follow</a:t>
            </a:r>
            <a:r>
              <a:rPr kumimoji="1" lang="en-US" altLang="ja-JP" u="none" baseline="0" dirty="0" smtClean="0"/>
              <a:t> us on Twitter for lots of useful information in English.</a:t>
            </a:r>
          </a:p>
        </p:txBody>
      </p:sp>
      <p:sp>
        <p:nvSpPr>
          <p:cNvPr id="4" name="スライド番号プレースホルダー 3"/>
          <p:cNvSpPr>
            <a:spLocks noGrp="1"/>
          </p:cNvSpPr>
          <p:nvPr>
            <p:ph type="sldNum" sz="quarter" idx="10"/>
          </p:nvPr>
        </p:nvSpPr>
        <p:spPr/>
        <p:txBody>
          <a:bodyPr/>
          <a:lstStyle/>
          <a:p>
            <a:fld id="{6F8F52BC-3E69-4ADB-84A1-373023F65F7F}" type="slidenum">
              <a:rPr kumimoji="1" lang="ja-JP" altLang="en-US" smtClean="0"/>
              <a:t>19</a:t>
            </a:fld>
            <a:endParaRPr kumimoji="1" lang="ja-JP" altLang="en-US"/>
          </a:p>
        </p:txBody>
      </p:sp>
    </p:spTree>
    <p:extLst>
      <p:ext uri="{BB962C8B-B14F-4D97-AF65-F5344CB8AC3E}">
        <p14:creationId xmlns:p14="http://schemas.microsoft.com/office/powerpoint/2010/main" val="21551488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sz="1200" kern="1200" dirty="0" smtClean="0">
                <a:solidFill>
                  <a:schemeClr val="tx1"/>
                </a:solidFill>
                <a:effectLst/>
                <a:latin typeface="+mn-lt"/>
                <a:ea typeface="+mn-ea"/>
                <a:cs typeface="+mn-cs"/>
              </a:rPr>
              <a:t>In my presentation today, I’d like to talk about four topics.</a:t>
            </a:r>
          </a:p>
          <a:p>
            <a:r>
              <a:rPr kumimoji="1" lang="en-US" altLang="ja-JP" sz="1200" kern="1200" dirty="0" smtClean="0">
                <a:solidFill>
                  <a:schemeClr val="tx1"/>
                </a:solidFill>
                <a:effectLst/>
                <a:latin typeface="+mn-lt"/>
                <a:ea typeface="+mn-ea"/>
                <a:cs typeface="+mn-cs"/>
              </a:rPr>
              <a:t>Firstly, I will speak about a brief introduction to our ILL/DD services.</a:t>
            </a:r>
          </a:p>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200" kern="1200" baseline="0" dirty="0" smtClean="0">
                <a:solidFill>
                  <a:schemeClr val="tx1"/>
                </a:solidFill>
                <a:effectLst/>
                <a:latin typeface="+mn-lt"/>
                <a:ea typeface="+mn-ea"/>
                <a:cs typeface="+mn-cs"/>
              </a:rPr>
              <a:t>Then, I will describe </a:t>
            </a:r>
            <a:r>
              <a:rPr kumimoji="1" lang="en-US" altLang="ja-JP" sz="800" kern="1200" dirty="0" smtClean="0">
                <a:solidFill>
                  <a:schemeClr val="tx1"/>
                </a:solidFill>
                <a:latin typeface="+mn-lt"/>
                <a:ea typeface="+mn-ea"/>
                <a:cs typeface="+mn-cs"/>
              </a:rPr>
              <a:t>How to Make a Request for</a:t>
            </a:r>
            <a:r>
              <a:rPr kumimoji="1" lang="en-US" altLang="ja-JP" sz="800" kern="1200" baseline="0" dirty="0" smtClean="0">
                <a:solidFill>
                  <a:schemeClr val="tx1"/>
                </a:solidFill>
                <a:latin typeface="+mn-lt"/>
                <a:ea typeface="+mn-ea"/>
                <a:cs typeface="+mn-cs"/>
              </a:rPr>
              <a:t> </a:t>
            </a:r>
            <a:r>
              <a:rPr kumimoji="1" lang="en-US" altLang="ja-JP" sz="800" kern="1200" baseline="0" dirty="0" err="1" smtClean="0">
                <a:solidFill>
                  <a:schemeClr val="tx1"/>
                </a:solidFill>
                <a:latin typeface="+mn-lt"/>
                <a:ea typeface="+mn-ea"/>
                <a:cs typeface="+mn-cs"/>
              </a:rPr>
              <a:t>Photoduplication</a:t>
            </a:r>
            <a:r>
              <a:rPr kumimoji="1" lang="en-US" altLang="ja-JP" sz="800" kern="1200" baseline="0" dirty="0" smtClean="0">
                <a:solidFill>
                  <a:schemeClr val="tx1"/>
                </a:solidFill>
                <a:latin typeface="+mn-lt"/>
                <a:ea typeface="+mn-ea"/>
                <a:cs typeface="+mn-cs"/>
              </a:rPr>
              <a:t> and International Loan.</a:t>
            </a:r>
            <a:endParaRPr kumimoji="1" lang="en-US" altLang="ja-JP" sz="800" kern="1200" dirty="0" smtClean="0">
              <a:solidFill>
                <a:schemeClr val="tx1"/>
              </a:solidFill>
              <a:latin typeface="+mn-lt"/>
              <a:ea typeface="+mn-ea"/>
              <a:cs typeface="+mn-cs"/>
            </a:endParaRPr>
          </a:p>
          <a:p>
            <a:r>
              <a:rPr kumimoji="1" lang="en-US" altLang="ja-JP" dirty="0" smtClean="0"/>
              <a:t>Thirdly, I will talk about Copyright of Japan.</a:t>
            </a:r>
          </a:p>
          <a:p>
            <a:r>
              <a:rPr kumimoji="1" lang="en-US" altLang="ja-JP" dirty="0" smtClean="0"/>
              <a:t>Lastly,</a:t>
            </a:r>
            <a:r>
              <a:rPr kumimoji="1" lang="en-US" altLang="ja-JP" baseline="0" dirty="0" smtClean="0"/>
              <a:t> I will introduce </a:t>
            </a:r>
            <a:r>
              <a:rPr kumimoji="1" lang="en-US" altLang="ja-JP" sz="1200" kern="1200" baseline="0" dirty="0" smtClean="0">
                <a:solidFill>
                  <a:schemeClr val="tx1"/>
                </a:solidFill>
                <a:effectLst/>
                <a:latin typeface="+mn-lt"/>
                <a:ea typeface="+mn-ea"/>
                <a:cs typeface="+mn-cs"/>
              </a:rPr>
              <a:t>“For Japanese Studies” in the NDL Website.</a:t>
            </a:r>
          </a:p>
        </p:txBody>
      </p:sp>
      <p:sp>
        <p:nvSpPr>
          <p:cNvPr id="4" name="スライド番号プレースホルダー 3"/>
          <p:cNvSpPr>
            <a:spLocks noGrp="1"/>
          </p:cNvSpPr>
          <p:nvPr>
            <p:ph type="sldNum" sz="quarter" idx="10"/>
          </p:nvPr>
        </p:nvSpPr>
        <p:spPr/>
        <p:txBody>
          <a:bodyPr/>
          <a:lstStyle/>
          <a:p>
            <a:fld id="{6F8F52BC-3E69-4ADB-84A1-373023F65F7F}" type="slidenum">
              <a:rPr kumimoji="1" lang="ja-JP" altLang="en-US" smtClean="0"/>
              <a:t>2</a:t>
            </a:fld>
            <a:endParaRPr kumimoji="1" lang="ja-JP" altLang="en-US"/>
          </a:p>
        </p:txBody>
      </p:sp>
    </p:spTree>
    <p:extLst>
      <p:ext uri="{BB962C8B-B14F-4D97-AF65-F5344CB8AC3E}">
        <p14:creationId xmlns:p14="http://schemas.microsoft.com/office/powerpoint/2010/main" val="5708495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I’d like to close my presentation.</a:t>
            </a:r>
          </a:p>
          <a:p>
            <a:r>
              <a:rPr lang="en-US" altLang="ja-JP" dirty="0" smtClean="0"/>
              <a:t>Thank you very much for your attention. </a:t>
            </a:r>
            <a:endParaRPr kumimoji="1" lang="ja-JP" altLang="en-US" dirty="0"/>
          </a:p>
        </p:txBody>
      </p:sp>
      <p:sp>
        <p:nvSpPr>
          <p:cNvPr id="4" name="スライド番号プレースホルダー 3"/>
          <p:cNvSpPr>
            <a:spLocks noGrp="1"/>
          </p:cNvSpPr>
          <p:nvPr>
            <p:ph type="sldNum" sz="quarter" idx="10"/>
          </p:nvPr>
        </p:nvSpPr>
        <p:spPr/>
        <p:txBody>
          <a:bodyPr/>
          <a:lstStyle/>
          <a:p>
            <a:fld id="{6F8F52BC-3E69-4ADB-84A1-373023F65F7F}" type="slidenum">
              <a:rPr kumimoji="1" lang="ja-JP" altLang="en-US" smtClean="0"/>
              <a:t>20</a:t>
            </a:fld>
            <a:endParaRPr kumimoji="1" lang="ja-JP" altLang="en-US"/>
          </a:p>
        </p:txBody>
      </p:sp>
    </p:spTree>
    <p:extLst>
      <p:ext uri="{BB962C8B-B14F-4D97-AF65-F5344CB8AC3E}">
        <p14:creationId xmlns:p14="http://schemas.microsoft.com/office/powerpoint/2010/main" val="6496085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smtClean="0"/>
              <a:t>All right then, let’s move onto the main subject of the presentation.</a:t>
            </a:r>
          </a:p>
          <a:p>
            <a:r>
              <a:rPr lang="en-US" altLang="ja-JP" dirty="0" smtClean="0"/>
              <a:t>First of all, I’d like to start by outlining our</a:t>
            </a:r>
            <a:r>
              <a:rPr kumimoji="1" lang="en-US" altLang="ja-JP" sz="1200" kern="1200" dirty="0" smtClean="0">
                <a:solidFill>
                  <a:srgbClr val="32B490"/>
                </a:solidFill>
                <a:latin typeface="+mn-lt"/>
                <a:ea typeface="+mn-ea"/>
                <a:cs typeface="+mn-cs"/>
              </a:rPr>
              <a:t> ILL/DD Services</a:t>
            </a:r>
            <a:r>
              <a:rPr kumimoji="1" lang="en-US" altLang="ja-JP" sz="1200" kern="1200" baseline="0" dirty="0" smtClean="0">
                <a:solidFill>
                  <a:schemeClr val="tx1"/>
                </a:solidFill>
                <a:latin typeface="+mn-lt"/>
                <a:ea typeface="+mn-ea"/>
                <a:cs typeface="+mn-cs"/>
              </a:rPr>
              <a:t>.</a:t>
            </a:r>
            <a:endParaRPr lang="en-US" altLang="ja-JP" dirty="0" smtClean="0"/>
          </a:p>
        </p:txBody>
      </p:sp>
      <p:sp>
        <p:nvSpPr>
          <p:cNvPr id="4" name="スライド番号プレースホルダー 3"/>
          <p:cNvSpPr>
            <a:spLocks noGrp="1"/>
          </p:cNvSpPr>
          <p:nvPr>
            <p:ph type="sldNum" sz="quarter" idx="10"/>
          </p:nvPr>
        </p:nvSpPr>
        <p:spPr/>
        <p:txBody>
          <a:bodyPr/>
          <a:lstStyle/>
          <a:p>
            <a:fld id="{6F8F52BC-3E69-4ADB-84A1-373023F65F7F}" type="slidenum">
              <a:rPr kumimoji="1" lang="ja-JP" altLang="en-US" smtClean="0"/>
              <a:t>3</a:t>
            </a:fld>
            <a:endParaRPr kumimoji="1" lang="ja-JP" altLang="en-US"/>
          </a:p>
        </p:txBody>
      </p:sp>
    </p:spTree>
    <p:extLst>
      <p:ext uri="{BB962C8B-B14F-4D97-AF65-F5344CB8AC3E}">
        <p14:creationId xmlns:p14="http://schemas.microsoft.com/office/powerpoint/2010/main" val="21530703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The point that I should pay attention is shown on the table.</a:t>
            </a:r>
          </a:p>
          <a:p>
            <a:r>
              <a:rPr kumimoji="1" lang="en-US" altLang="ja-JP" dirty="0" smtClean="0"/>
              <a:t>Copies are sent by airmail.</a:t>
            </a:r>
          </a:p>
          <a:p>
            <a:r>
              <a:rPr kumimoji="1" lang="en-US" altLang="ja-JP" dirty="0" smtClean="0"/>
              <a:t>In Interlibrary Loan Service, “User Registration for ILL” is required.</a:t>
            </a:r>
          </a:p>
          <a:p>
            <a:r>
              <a:rPr kumimoji="1" lang="en-US" altLang="ja-JP" dirty="0" smtClean="0"/>
              <a:t>The items must be read only in a reading room of the requesting library.</a:t>
            </a:r>
          </a:p>
        </p:txBody>
      </p:sp>
      <p:sp>
        <p:nvSpPr>
          <p:cNvPr id="4" name="スライド番号プレースホルダー 3"/>
          <p:cNvSpPr>
            <a:spLocks noGrp="1"/>
          </p:cNvSpPr>
          <p:nvPr>
            <p:ph type="sldNum" sz="quarter" idx="10"/>
          </p:nvPr>
        </p:nvSpPr>
        <p:spPr/>
        <p:txBody>
          <a:bodyPr/>
          <a:lstStyle/>
          <a:p>
            <a:fld id="{6F8F52BC-3E69-4ADB-84A1-373023F65F7F}" type="slidenum">
              <a:rPr kumimoji="1" lang="ja-JP" altLang="en-US" smtClean="0"/>
              <a:t>4</a:t>
            </a:fld>
            <a:endParaRPr kumimoji="1" lang="ja-JP" altLang="en-US"/>
          </a:p>
        </p:txBody>
      </p:sp>
    </p:spTree>
    <p:extLst>
      <p:ext uri="{BB962C8B-B14F-4D97-AF65-F5344CB8AC3E}">
        <p14:creationId xmlns:p14="http://schemas.microsoft.com/office/powerpoint/2010/main" val="41454406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Except for certain types of </a:t>
            </a:r>
            <a:r>
              <a:rPr kumimoji="1" lang="en-US" altLang="ja-JP" u="none" dirty="0" smtClean="0"/>
              <a:t>materials </a:t>
            </a:r>
            <a:r>
              <a:rPr kumimoji="1" lang="en-US" altLang="ja-JP" u="none" dirty="0" smtClean="0">
                <a:solidFill>
                  <a:srgbClr val="FF0000"/>
                </a:solidFill>
              </a:rPr>
              <a:t>shown here</a:t>
            </a:r>
            <a:r>
              <a:rPr kumimoji="1" lang="en-US" altLang="ja-JP" u="none" dirty="0" smtClean="0"/>
              <a:t>, all materials </a:t>
            </a:r>
            <a:r>
              <a:rPr kumimoji="1" lang="en-US" altLang="ja-JP" dirty="0" smtClean="0"/>
              <a:t>held by the NDL are available for photoduplication.</a:t>
            </a:r>
          </a:p>
          <a:p>
            <a:r>
              <a:rPr kumimoji="1" lang="en-US" altLang="ja-JP" dirty="0" smtClean="0"/>
              <a:t>Generally speaking, the materials that the NDL lends out are Japanese and Western books.</a:t>
            </a:r>
          </a:p>
          <a:p>
            <a:r>
              <a:rPr kumimoji="1" lang="en-US" altLang="ja-JP" dirty="0" smtClean="0"/>
              <a:t>Please refer to the “Guidelines on Borrowing Restrictions.”</a:t>
            </a:r>
          </a:p>
        </p:txBody>
      </p:sp>
      <p:sp>
        <p:nvSpPr>
          <p:cNvPr id="4" name="スライド番号プレースホルダー 3"/>
          <p:cNvSpPr>
            <a:spLocks noGrp="1"/>
          </p:cNvSpPr>
          <p:nvPr>
            <p:ph type="sldNum" sz="quarter" idx="10"/>
          </p:nvPr>
        </p:nvSpPr>
        <p:spPr/>
        <p:txBody>
          <a:bodyPr/>
          <a:lstStyle/>
          <a:p>
            <a:fld id="{6F8F52BC-3E69-4ADB-84A1-373023F65F7F}" type="slidenum">
              <a:rPr kumimoji="1" lang="ja-JP" altLang="en-US" smtClean="0"/>
              <a:t>5</a:t>
            </a:fld>
            <a:endParaRPr kumimoji="1" lang="ja-JP" altLang="en-US"/>
          </a:p>
        </p:txBody>
      </p:sp>
    </p:spTree>
    <p:extLst>
      <p:ext uri="{BB962C8B-B14F-4D97-AF65-F5344CB8AC3E}">
        <p14:creationId xmlns:p14="http://schemas.microsoft.com/office/powerpoint/2010/main" val="1382739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Now, I’d like to move on to the next topic.</a:t>
            </a:r>
          </a:p>
          <a:p>
            <a:endParaRPr kumimoji="1" lang="ja-JP" altLang="en-US" dirty="0"/>
          </a:p>
        </p:txBody>
      </p:sp>
      <p:sp>
        <p:nvSpPr>
          <p:cNvPr id="4" name="スライド番号プレースホルダー 3"/>
          <p:cNvSpPr>
            <a:spLocks noGrp="1"/>
          </p:cNvSpPr>
          <p:nvPr>
            <p:ph type="sldNum" sz="quarter" idx="10"/>
          </p:nvPr>
        </p:nvSpPr>
        <p:spPr/>
        <p:txBody>
          <a:bodyPr/>
          <a:lstStyle/>
          <a:p>
            <a:fld id="{6F8F52BC-3E69-4ADB-84A1-373023F65F7F}" type="slidenum">
              <a:rPr kumimoji="1" lang="ja-JP" altLang="en-US" smtClean="0"/>
              <a:t>6</a:t>
            </a:fld>
            <a:endParaRPr kumimoji="1" lang="ja-JP" altLang="en-US"/>
          </a:p>
        </p:txBody>
      </p:sp>
    </p:spTree>
    <p:extLst>
      <p:ext uri="{BB962C8B-B14F-4D97-AF65-F5344CB8AC3E}">
        <p14:creationId xmlns:p14="http://schemas.microsoft.com/office/powerpoint/2010/main" val="6417599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u="none" dirty="0" smtClean="0"/>
              <a:t>As you know, We currently accept orders via</a:t>
            </a:r>
            <a:r>
              <a:rPr kumimoji="1" lang="en-US" altLang="ja-JP" u="none" baseline="0" dirty="0" smtClean="0"/>
              <a:t> the Japanese version of the NDL-OPAC as well as by fax or postal mail.</a:t>
            </a:r>
          </a:p>
        </p:txBody>
      </p:sp>
      <p:sp>
        <p:nvSpPr>
          <p:cNvPr id="4" name="スライド番号プレースホルダー 3"/>
          <p:cNvSpPr>
            <a:spLocks noGrp="1"/>
          </p:cNvSpPr>
          <p:nvPr>
            <p:ph type="sldNum" sz="quarter" idx="10"/>
          </p:nvPr>
        </p:nvSpPr>
        <p:spPr/>
        <p:txBody>
          <a:bodyPr/>
          <a:lstStyle/>
          <a:p>
            <a:fld id="{6F8F52BC-3E69-4ADB-84A1-373023F65F7F}" type="slidenum">
              <a:rPr kumimoji="1" lang="ja-JP" altLang="en-US" smtClean="0"/>
              <a:t>7</a:t>
            </a:fld>
            <a:endParaRPr kumimoji="1" lang="ja-JP" altLang="en-US"/>
          </a:p>
        </p:txBody>
      </p:sp>
    </p:spTree>
    <p:extLst>
      <p:ext uri="{BB962C8B-B14F-4D97-AF65-F5344CB8AC3E}">
        <p14:creationId xmlns:p14="http://schemas.microsoft.com/office/powerpoint/2010/main" val="2776118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chemeClr val="bg1"/>
                </a:solidFill>
                <a:ea typeface="メイリオ" panose="020B0604030504040204" pitchFamily="50" charset="-128"/>
                <a:cs typeface="メイリオ" panose="020B0604030504040204" pitchFamily="50" charset="-128"/>
              </a:rPr>
              <a:t>Here</a:t>
            </a:r>
            <a:r>
              <a:rPr lang="en-US" altLang="ja-JP" sz="1200" baseline="0" dirty="0" smtClean="0">
                <a:solidFill>
                  <a:schemeClr val="bg1"/>
                </a:solidFill>
                <a:ea typeface="メイリオ" panose="020B0604030504040204" pitchFamily="50" charset="-128"/>
                <a:cs typeface="メイリオ" panose="020B0604030504040204" pitchFamily="50" charset="-128"/>
              </a:rPr>
              <a:t> is complicated points to order.</a:t>
            </a:r>
            <a:endParaRPr lang="en-US" altLang="ja-JP" sz="1200" u="none" dirty="0" smtClean="0">
              <a:solidFill>
                <a:schemeClr val="bg1"/>
              </a:solidFill>
              <a:ea typeface="メイリオ" panose="020B0604030504040204" pitchFamily="50" charset="-128"/>
              <a:cs typeface="メイリオ"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u="none" dirty="0" smtClean="0">
                <a:solidFill>
                  <a:schemeClr val="bg1"/>
                </a:solidFill>
                <a:ea typeface="メイリオ" panose="020B0604030504040204" pitchFamily="50" charset="-128"/>
                <a:cs typeface="メイリオ" panose="020B0604030504040204" pitchFamily="50" charset="-128"/>
              </a:rPr>
              <a:t>When volume numbers are not shown in the list, apply from items</a:t>
            </a:r>
            <a:r>
              <a:rPr lang="en-US" altLang="ja-JP" sz="1200" u="none" baseline="0" dirty="0" smtClean="0">
                <a:solidFill>
                  <a:schemeClr val="bg1"/>
                </a:solidFill>
                <a:ea typeface="メイリオ" panose="020B0604030504040204" pitchFamily="50" charset="-128"/>
                <a:cs typeface="メイリオ" panose="020B0604030504040204" pitchFamily="50" charset="-128"/>
              </a:rPr>
              <a:t> shown as: </a:t>
            </a:r>
            <a:r>
              <a:rPr kumimoji="1" lang="ja-JP" altLang="en-US" u="none" dirty="0" smtClean="0"/>
              <a:t>「一覧に表示されない資料を所蔵しています」</a:t>
            </a:r>
            <a:r>
              <a:rPr lang="en-US" altLang="ja-JP" sz="1200" u="none" dirty="0" smtClean="0">
                <a:solidFill>
                  <a:schemeClr val="bg1"/>
                </a:solidFill>
                <a:ea typeface="メイリオ" panose="020B0604030504040204" pitchFamily="50" charset="-128"/>
                <a:cs typeface="メイリオ" panose="020B0604030504040204" pitchFamily="50" charset="-128"/>
              </a:rPr>
              <a:t>. (Items not shown in the list are available.)</a:t>
            </a:r>
          </a:p>
        </p:txBody>
      </p:sp>
      <p:sp>
        <p:nvSpPr>
          <p:cNvPr id="4" name="スライド番号プレースホルダー 3"/>
          <p:cNvSpPr>
            <a:spLocks noGrp="1"/>
          </p:cNvSpPr>
          <p:nvPr>
            <p:ph type="sldNum" sz="quarter" idx="10"/>
          </p:nvPr>
        </p:nvSpPr>
        <p:spPr/>
        <p:txBody>
          <a:bodyPr/>
          <a:lstStyle/>
          <a:p>
            <a:fld id="{3DEA536D-8521-4846-89B9-3BBE6DDAF5E2}" type="slidenum">
              <a:rPr kumimoji="1" lang="ja-JP" altLang="en-US" smtClean="0"/>
              <a:t>8</a:t>
            </a:fld>
            <a:endParaRPr kumimoji="1" lang="ja-JP" altLang="en-US"/>
          </a:p>
        </p:txBody>
      </p:sp>
      <p:sp>
        <p:nvSpPr>
          <p:cNvPr id="5" name="日付プレースホルダー 4"/>
          <p:cNvSpPr>
            <a:spLocks noGrp="1"/>
          </p:cNvSpPr>
          <p:nvPr>
            <p:ph type="dt" idx="11"/>
          </p:nvPr>
        </p:nvSpPr>
        <p:spPr/>
        <p:txBody>
          <a:bodyPr/>
          <a:lstStyle/>
          <a:p>
            <a:r>
              <a:rPr kumimoji="1" lang="en-US" altLang="ja-JP" smtClean="0"/>
              <a:t>201/12/1</a:t>
            </a:r>
            <a:endParaRPr kumimoji="1" lang="ja-JP" altLang="en-US"/>
          </a:p>
        </p:txBody>
      </p:sp>
    </p:spTree>
    <p:extLst>
      <p:ext uri="{BB962C8B-B14F-4D97-AF65-F5344CB8AC3E}">
        <p14:creationId xmlns:p14="http://schemas.microsoft.com/office/powerpoint/2010/main" val="33544719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685800" y="1143000"/>
            <a:ext cx="5486400" cy="3086100"/>
          </a:xfrm>
        </p:spPr>
      </p:sp>
      <p:sp>
        <p:nvSpPr>
          <p:cNvPr id="3" name="ノート プレースホルダー 2"/>
          <p:cNvSpPr>
            <a:spLocks noGrp="1"/>
          </p:cNvSpPr>
          <p:nvPr>
            <p:ph type="body" idx="1"/>
          </p:nvPr>
        </p:nvSpPr>
        <p:spPr/>
        <p:txBody>
          <a:bodyPr/>
          <a:lstStyle/>
          <a:p>
            <a:r>
              <a:rPr kumimoji="1" lang="en-US" altLang="ja-JP" u="none" dirty="0" smtClean="0"/>
              <a:t>For copies of digitized magazines</a:t>
            </a:r>
            <a:r>
              <a:rPr kumimoji="1" lang="en-US" altLang="ja-JP" sz="1200" u="none" kern="1200" dirty="0" smtClean="0">
                <a:solidFill>
                  <a:schemeClr val="tx1"/>
                </a:solidFill>
                <a:effectLst/>
                <a:latin typeface="+mn-lt"/>
                <a:ea typeface="+mn-ea"/>
                <a:cs typeface="+mn-cs"/>
              </a:rPr>
              <a:t>:</a:t>
            </a:r>
            <a:r>
              <a:rPr kumimoji="1" lang="en-US" altLang="ja-JP" sz="1200" u="none" kern="1200" baseline="0" dirty="0" smtClean="0">
                <a:solidFill>
                  <a:schemeClr val="tx1"/>
                </a:solidFill>
                <a:effectLst/>
                <a:latin typeface="+mn-lt"/>
                <a:ea typeface="+mn-ea"/>
                <a:cs typeface="+mn-cs"/>
              </a:rPr>
              <a:t> </a:t>
            </a:r>
            <a:endParaRPr kumimoji="1" lang="en-US" altLang="ja-JP" dirty="0" smtClean="0"/>
          </a:p>
          <a:p>
            <a:r>
              <a:rPr kumimoji="1" lang="en-US" altLang="ja-JP" dirty="0" smtClean="0"/>
              <a:t>Issues from one hundred nine to six hundred</a:t>
            </a:r>
            <a:r>
              <a:rPr kumimoji="1" lang="en-US" altLang="ja-JP" baseline="0" dirty="0" smtClean="0"/>
              <a:t> eighty two </a:t>
            </a:r>
            <a:r>
              <a:rPr kumimoji="1" lang="en-US" altLang="ja-JP" dirty="0" smtClean="0"/>
              <a:t>can’t be copied from original material</a:t>
            </a:r>
            <a:r>
              <a:rPr kumimoji="1" lang="en-US" altLang="ja-JP" sz="12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ja-JP" sz="1200" dirty="0" smtClean="0">
                <a:solidFill>
                  <a:schemeClr val="bg1"/>
                </a:solidFill>
                <a:ea typeface="メイリオ" panose="020B0604030504040204" pitchFamily="50" charset="-128"/>
                <a:cs typeface="メイリオ" panose="020B0604030504040204" pitchFamily="50" charset="-128"/>
              </a:rPr>
              <a:t>In</a:t>
            </a:r>
            <a:r>
              <a:rPr lang="en-US" altLang="ja-JP" sz="1200" baseline="0" dirty="0" smtClean="0">
                <a:solidFill>
                  <a:schemeClr val="bg1"/>
                </a:solidFill>
                <a:ea typeface="メイリオ" panose="020B0604030504040204" pitchFamily="50" charset="-128"/>
                <a:cs typeface="メイリオ" panose="020B0604030504040204" pitchFamily="50" charset="-128"/>
              </a:rPr>
              <a:t> this case, </a:t>
            </a:r>
            <a:r>
              <a:rPr lang="en-US" altLang="ja-JP" sz="1200" dirty="0" smtClean="0">
                <a:solidFill>
                  <a:schemeClr val="bg1"/>
                </a:solidFill>
                <a:ea typeface="メイリオ" panose="020B0604030504040204" pitchFamily="50" charset="-128"/>
                <a:cs typeface="メイリオ" panose="020B0604030504040204" pitchFamily="50" charset="-128"/>
              </a:rPr>
              <a:t>Select "</a:t>
            </a:r>
            <a:r>
              <a:rPr lang="ja-JP" altLang="en-US" sz="1050" dirty="0" smtClean="0">
                <a:solidFill>
                  <a:schemeClr val="bg1"/>
                </a:solidFill>
                <a:ea typeface="メイリオ" panose="020B0604030504040204" pitchFamily="50" charset="-128"/>
                <a:cs typeface="メイリオ" panose="020B0604030504040204" pitchFamily="50" charset="-128"/>
              </a:rPr>
              <a:t>デジタルデータ</a:t>
            </a:r>
            <a:r>
              <a:rPr lang="en-US" altLang="ja-JP" sz="1200" dirty="0" smtClean="0">
                <a:solidFill>
                  <a:schemeClr val="bg1"/>
                </a:solidFill>
                <a:ea typeface="メイリオ" panose="020B0604030504040204" pitchFamily="50" charset="-128"/>
                <a:cs typeface="メイリオ" panose="020B0604030504040204" pitchFamily="50" charset="-128"/>
              </a:rPr>
              <a:t>" (Digital data), and click "</a:t>
            </a:r>
            <a:r>
              <a:rPr lang="ja-JP" altLang="en-US" sz="1050" dirty="0" smtClean="0">
                <a:solidFill>
                  <a:schemeClr val="bg1"/>
                </a:solidFill>
                <a:ea typeface="メイリオ" panose="020B0604030504040204" pitchFamily="50" charset="-128"/>
                <a:cs typeface="メイリオ" panose="020B0604030504040204" pitchFamily="50" charset="-128"/>
              </a:rPr>
              <a:t>実行</a:t>
            </a:r>
            <a:r>
              <a:rPr lang="en-US" altLang="ja-JP" sz="1200" dirty="0" smtClean="0">
                <a:solidFill>
                  <a:schemeClr val="bg1"/>
                </a:solidFill>
                <a:ea typeface="メイリオ" panose="020B0604030504040204" pitchFamily="50" charset="-128"/>
                <a:cs typeface="メイリオ" panose="020B0604030504040204" pitchFamily="50" charset="-128"/>
              </a:rPr>
              <a:t>" (Go).</a:t>
            </a:r>
            <a:endParaRPr kumimoji="1" lang="en-US" altLang="ja-JP" sz="1200" kern="1200" dirty="0" smtClean="0">
              <a:solidFill>
                <a:schemeClr val="tx1"/>
              </a:solidFill>
              <a:effectLst/>
              <a:latin typeface="+mn-lt"/>
              <a:ea typeface="+mn-ea"/>
              <a:cs typeface="+mn-cs"/>
            </a:endParaRPr>
          </a:p>
          <a:p>
            <a:r>
              <a:rPr kumimoji="1" lang="en-US" altLang="ja-JP" dirty="0" smtClean="0"/>
              <a:t>After</a:t>
            </a:r>
            <a:r>
              <a:rPr kumimoji="1" lang="en-US" altLang="ja-JP" baseline="0" dirty="0" smtClean="0"/>
              <a:t> that, </a:t>
            </a:r>
            <a:r>
              <a:rPr kumimoji="1" lang="en-US" altLang="ja-JP" dirty="0" smtClean="0"/>
              <a:t>Click "</a:t>
            </a:r>
            <a:r>
              <a:rPr kumimoji="1" lang="ja-JP" altLang="en-US" dirty="0" smtClean="0"/>
              <a:t>複写</a:t>
            </a:r>
            <a:r>
              <a:rPr kumimoji="1" lang="en-US" altLang="ja-JP" dirty="0" smtClean="0"/>
              <a:t>" (</a:t>
            </a:r>
            <a:r>
              <a:rPr kumimoji="1" lang="en-US" altLang="ja-JP" dirty="0" err="1" smtClean="0"/>
              <a:t>Photoduplication</a:t>
            </a:r>
            <a:r>
              <a:rPr kumimoji="1" lang="en-US" altLang="ja-JP" dirty="0" smtClean="0"/>
              <a:t>) to proceed to the next step.</a:t>
            </a:r>
          </a:p>
        </p:txBody>
      </p:sp>
      <p:sp>
        <p:nvSpPr>
          <p:cNvPr id="4" name="スライド番号プレースホルダー 3"/>
          <p:cNvSpPr>
            <a:spLocks noGrp="1"/>
          </p:cNvSpPr>
          <p:nvPr>
            <p:ph type="sldNum" sz="quarter" idx="10"/>
          </p:nvPr>
        </p:nvSpPr>
        <p:spPr/>
        <p:txBody>
          <a:bodyPr/>
          <a:lstStyle/>
          <a:p>
            <a:fld id="{3DEA536D-8521-4846-89B9-3BBE6DDAF5E2}" type="slidenum">
              <a:rPr kumimoji="1" lang="ja-JP" altLang="en-US" smtClean="0"/>
              <a:t>9</a:t>
            </a:fld>
            <a:endParaRPr kumimoji="1" lang="ja-JP" altLang="en-US"/>
          </a:p>
        </p:txBody>
      </p:sp>
      <p:sp>
        <p:nvSpPr>
          <p:cNvPr id="5" name="日付プレースホルダー 4"/>
          <p:cNvSpPr>
            <a:spLocks noGrp="1"/>
          </p:cNvSpPr>
          <p:nvPr>
            <p:ph type="dt" idx="11"/>
          </p:nvPr>
        </p:nvSpPr>
        <p:spPr/>
        <p:txBody>
          <a:bodyPr/>
          <a:lstStyle/>
          <a:p>
            <a:r>
              <a:rPr kumimoji="1" lang="en-US" altLang="ja-JP" smtClean="0"/>
              <a:t>201/12/1</a:t>
            </a:r>
            <a:endParaRPr kumimoji="1" lang="ja-JP" altLang="en-US"/>
          </a:p>
        </p:txBody>
      </p:sp>
    </p:spTree>
    <p:extLst>
      <p:ext uri="{BB962C8B-B14F-4D97-AF65-F5344CB8AC3E}">
        <p14:creationId xmlns:p14="http://schemas.microsoft.com/office/powerpoint/2010/main" val="2716103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rgbClr val="FEF6E3"/>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lvl1pPr>
              <a:defRPr>
                <a:solidFill>
                  <a:srgbClr val="32B49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rgbClr val="3E4057"/>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マスター サブタイトルの</a:t>
            </a:r>
          </a:p>
          <a:p>
            <a:r>
              <a:rPr kumimoji="1" lang="ja-JP" altLang="en-US" dirty="0" smtClean="0"/>
              <a:t>書式設定</a:t>
            </a:r>
            <a:endParaRPr kumimoji="1" lang="ja-JP" altLang="en-US" dirty="0"/>
          </a:p>
        </p:txBody>
      </p:sp>
      <p:sp>
        <p:nvSpPr>
          <p:cNvPr id="4" name="日付プレースホルダー 3"/>
          <p:cNvSpPr>
            <a:spLocks noGrp="1"/>
          </p:cNvSpPr>
          <p:nvPr>
            <p:ph type="dt" sz="half" idx="10"/>
          </p:nvPr>
        </p:nvSpPr>
        <p:spPr/>
        <p:txBody>
          <a:bodyPr/>
          <a:lstStyle/>
          <a:p>
            <a:fld id="{A56E2B22-E3DB-4D64-8B73-B9D310229116}" type="datetime1">
              <a:rPr kumimoji="1" lang="ja-JP" altLang="en-US" smtClean="0"/>
              <a:t>4/12/16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97F2D1-65A3-45EE-8E20-32FB97FA5EAD}" type="slidenum">
              <a:rPr kumimoji="1" lang="ja-JP" altLang="en-US" smtClean="0"/>
              <a:t>‹#›</a:t>
            </a:fld>
            <a:endParaRPr kumimoji="1" lang="ja-JP" altLang="en-US"/>
          </a:p>
        </p:txBody>
      </p:sp>
    </p:spTree>
    <p:extLst>
      <p:ext uri="{BB962C8B-B14F-4D97-AF65-F5344CB8AC3E}">
        <p14:creationId xmlns:p14="http://schemas.microsoft.com/office/powerpoint/2010/main" val="4171932110"/>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EE1C0765-4FF6-4DC8-9742-6F04EC2BD54A}" type="datetime1">
              <a:rPr kumimoji="1" lang="ja-JP" altLang="en-US" smtClean="0"/>
              <a:t>4/12/16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97F2D1-65A3-45EE-8E20-32FB97FA5EAD}" type="slidenum">
              <a:rPr kumimoji="1" lang="ja-JP" altLang="en-US" smtClean="0"/>
              <a:t>‹#›</a:t>
            </a:fld>
            <a:endParaRPr kumimoji="1" lang="ja-JP" altLang="en-US"/>
          </a:p>
        </p:txBody>
      </p:sp>
    </p:spTree>
    <p:extLst>
      <p:ext uri="{BB962C8B-B14F-4D97-AF65-F5344CB8AC3E}">
        <p14:creationId xmlns:p14="http://schemas.microsoft.com/office/powerpoint/2010/main" val="230025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06D7E1E-2B98-46EC-B8F4-08B72E84A3AB}" type="datetime1">
              <a:rPr kumimoji="1" lang="ja-JP" altLang="en-US" smtClean="0"/>
              <a:t>4/12/16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97F2D1-65A3-45EE-8E20-32FB97FA5EAD}" type="slidenum">
              <a:rPr kumimoji="1" lang="ja-JP" altLang="en-US" smtClean="0"/>
              <a:t>‹#›</a:t>
            </a:fld>
            <a:endParaRPr kumimoji="1" lang="ja-JP" altLang="en-US"/>
          </a:p>
        </p:txBody>
      </p:sp>
    </p:spTree>
    <p:extLst>
      <p:ext uri="{BB962C8B-B14F-4D97-AF65-F5344CB8AC3E}">
        <p14:creationId xmlns:p14="http://schemas.microsoft.com/office/powerpoint/2010/main" val="2555826276"/>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rgbClr val="3E4057"/>
        </a:solidFill>
        <a:effectLst/>
      </p:bgPr>
    </p:bg>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lvl1pPr>
              <a:defRPr>
                <a:solidFill>
                  <a:srgbClr val="32B490"/>
                </a:solidFill>
                <a:latin typeface="メイリオ" panose="020B0604030504040204" pitchFamily="50" charset="-128"/>
                <a:ea typeface="メイリオ" panose="020B0604030504040204" pitchFamily="50" charset="-128"/>
                <a:cs typeface="メイリオ" panose="020B0604030504040204" pitchFamily="50" charset="-128"/>
              </a:defRPr>
            </a:lvl1pPr>
          </a:lstStyle>
          <a:p>
            <a:r>
              <a:rPr kumimoji="1" lang="ja-JP" altLang="en-US" dirty="0" smtClean="0"/>
              <a:t>マスター タイトルの書式設定</a:t>
            </a:r>
            <a:endParaRPr kumimoji="1" lang="ja-JP" altLang="en-US" dirty="0"/>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rgbClr val="FEF6E3"/>
                </a:solidFill>
                <a:latin typeface="メイリオ" panose="020B0604030504040204" pitchFamily="50" charset="-128"/>
                <a:ea typeface="メイリオ" panose="020B0604030504040204" pitchFamily="50" charset="-128"/>
                <a:cs typeface="メイリオ" panose="020B0604030504040204" pitchFamily="50" charset="-128"/>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dirty="0" smtClean="0"/>
              <a:t>マスター サブタイトルの</a:t>
            </a:r>
          </a:p>
          <a:p>
            <a:r>
              <a:rPr kumimoji="1" lang="ja-JP" altLang="en-US" dirty="0" smtClean="0"/>
              <a:t>書式設定</a:t>
            </a:r>
            <a:endParaRPr kumimoji="1" lang="ja-JP" altLang="en-US" dirty="0"/>
          </a:p>
        </p:txBody>
      </p:sp>
      <p:sp>
        <p:nvSpPr>
          <p:cNvPr id="4" name="日付プレースホルダー 3"/>
          <p:cNvSpPr>
            <a:spLocks noGrp="1"/>
          </p:cNvSpPr>
          <p:nvPr>
            <p:ph type="dt" sz="half" idx="10"/>
          </p:nvPr>
        </p:nvSpPr>
        <p:spPr/>
        <p:txBody>
          <a:bodyPr/>
          <a:lstStyle/>
          <a:p>
            <a:fld id="{0F283B6A-15F3-437B-A3B2-870476BC475D}" type="datetime1">
              <a:rPr kumimoji="1" lang="ja-JP" altLang="en-US" smtClean="0"/>
              <a:t>4/12/16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97F2D1-65A3-45EE-8E20-32FB97FA5EAD}" type="slidenum">
              <a:rPr kumimoji="1" lang="ja-JP" altLang="en-US" smtClean="0"/>
              <a:t>‹#›</a:t>
            </a:fld>
            <a:endParaRPr kumimoji="1" lang="ja-JP" altLang="en-US"/>
          </a:p>
        </p:txBody>
      </p:sp>
    </p:spTree>
    <p:extLst>
      <p:ext uri="{BB962C8B-B14F-4D97-AF65-F5344CB8AC3E}">
        <p14:creationId xmlns:p14="http://schemas.microsoft.com/office/powerpoint/2010/main" val="3602990209"/>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32B490"/>
                </a:solidFill>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lvl1pPr>
              <a:defRPr>
                <a:solidFill>
                  <a:srgbClr val="FEF6E3"/>
                </a:solidFill>
              </a:defRPr>
            </a:lvl1pPr>
            <a:lvl2pPr>
              <a:defRPr>
                <a:solidFill>
                  <a:srgbClr val="FEF6E3"/>
                </a:solidFill>
              </a:defRPr>
            </a:lvl2pPr>
            <a:lvl3pPr>
              <a:defRPr>
                <a:solidFill>
                  <a:srgbClr val="FEF6E3"/>
                </a:solidFill>
              </a:defRPr>
            </a:lvl3pPr>
            <a:lvl4pPr>
              <a:defRPr>
                <a:solidFill>
                  <a:srgbClr val="FEF6E3"/>
                </a:solidFill>
              </a:defRPr>
            </a:lvl4pPr>
            <a:lvl5pPr>
              <a:defRPr>
                <a:solidFill>
                  <a:srgbClr val="FEF6E3"/>
                </a:solidFill>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p>
            <a:fld id="{F77AA7EF-776B-4172-BCBA-38021B10E0A8}" type="datetime1">
              <a:rPr kumimoji="1" lang="ja-JP" altLang="en-US" smtClean="0"/>
              <a:t>4/12/16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97F2D1-65A3-45EE-8E20-32FB97FA5EAD}" type="slidenum">
              <a:rPr kumimoji="1" lang="ja-JP" altLang="en-US" smtClean="0"/>
              <a:t>‹#›</a:t>
            </a:fld>
            <a:endParaRPr kumimoji="1" lang="ja-JP" altLang="en-US"/>
          </a:p>
        </p:txBody>
      </p:sp>
    </p:spTree>
    <p:extLst>
      <p:ext uri="{BB962C8B-B14F-4D97-AF65-F5344CB8AC3E}">
        <p14:creationId xmlns:p14="http://schemas.microsoft.com/office/powerpoint/2010/main" val="3083187245"/>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3356394-657A-458E-9695-6A463747D7C4}" type="datetime1">
              <a:rPr kumimoji="1" lang="ja-JP" altLang="en-US" smtClean="0"/>
              <a:t>4/12/16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97F2D1-65A3-45EE-8E20-32FB97FA5EAD}" type="slidenum">
              <a:rPr kumimoji="1" lang="ja-JP" altLang="en-US" smtClean="0"/>
              <a:t>‹#›</a:t>
            </a:fld>
            <a:endParaRPr kumimoji="1" lang="ja-JP" altLang="en-US"/>
          </a:p>
        </p:txBody>
      </p:sp>
    </p:spTree>
    <p:extLst>
      <p:ext uri="{BB962C8B-B14F-4D97-AF65-F5344CB8AC3E}">
        <p14:creationId xmlns:p14="http://schemas.microsoft.com/office/powerpoint/2010/main" val="3565380256"/>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6CEBA664-6EAF-4C40-AB3E-746F44FE2AC0}" type="datetime1">
              <a:rPr kumimoji="1" lang="ja-JP" altLang="en-US" smtClean="0"/>
              <a:t>4/12/16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397F2D1-65A3-45EE-8E20-32FB97FA5EAD}" type="slidenum">
              <a:rPr kumimoji="1" lang="ja-JP" altLang="en-US" smtClean="0"/>
              <a:t>‹#›</a:t>
            </a:fld>
            <a:endParaRPr kumimoji="1" lang="ja-JP" altLang="en-US"/>
          </a:p>
        </p:txBody>
      </p:sp>
    </p:spTree>
    <p:extLst>
      <p:ext uri="{BB962C8B-B14F-4D97-AF65-F5344CB8AC3E}">
        <p14:creationId xmlns:p14="http://schemas.microsoft.com/office/powerpoint/2010/main" val="2228401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169CF45E-5F6B-4C92-BB78-FBBCB56E63F5}" type="datetime1">
              <a:rPr kumimoji="1" lang="ja-JP" altLang="en-US" smtClean="0"/>
              <a:t>4/12/16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397F2D1-65A3-45EE-8E20-32FB97FA5EAD}" type="slidenum">
              <a:rPr kumimoji="1" lang="ja-JP" altLang="en-US" smtClean="0"/>
              <a:t>‹#›</a:t>
            </a:fld>
            <a:endParaRPr kumimoji="1" lang="ja-JP" altLang="en-US"/>
          </a:p>
        </p:txBody>
      </p:sp>
    </p:spTree>
    <p:extLst>
      <p:ext uri="{BB962C8B-B14F-4D97-AF65-F5344CB8AC3E}">
        <p14:creationId xmlns:p14="http://schemas.microsoft.com/office/powerpoint/2010/main" val="707950124"/>
      </p:ext>
    </p:extLst>
  </p:cSld>
  <p:clrMapOvr>
    <a:masterClrMapping/>
  </p:clrMapOvr>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92E28F3-6DBE-4601-828E-B9C829A1C2D9}" type="datetime1">
              <a:rPr kumimoji="1" lang="ja-JP" altLang="en-US" smtClean="0"/>
              <a:t>4/12/16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397F2D1-65A3-45EE-8E20-32FB97FA5EAD}" type="slidenum">
              <a:rPr kumimoji="1" lang="ja-JP" altLang="en-US" smtClean="0"/>
              <a:t>‹#›</a:t>
            </a:fld>
            <a:endParaRPr kumimoji="1" lang="ja-JP" altLang="en-US"/>
          </a:p>
        </p:txBody>
      </p:sp>
    </p:spTree>
    <p:extLst>
      <p:ext uri="{BB962C8B-B14F-4D97-AF65-F5344CB8AC3E}">
        <p14:creationId xmlns:p14="http://schemas.microsoft.com/office/powerpoint/2010/main" val="4096332550"/>
      </p:ext>
    </p:extLst>
  </p:cSld>
  <p:clrMapOvr>
    <a:masterClrMapping/>
  </p:clrMapOvr>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3711CD1-64F6-46FC-8FC2-ED04C09EEA8D}" type="datetime1">
              <a:rPr kumimoji="1" lang="ja-JP" altLang="en-US" smtClean="0"/>
              <a:t>4/12/16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397F2D1-65A3-45EE-8E20-32FB97FA5EAD}" type="slidenum">
              <a:rPr kumimoji="1" lang="ja-JP" altLang="en-US" smtClean="0"/>
              <a:t>‹#›</a:t>
            </a:fld>
            <a:endParaRPr kumimoji="1" lang="ja-JP" altLang="en-US"/>
          </a:p>
        </p:txBody>
      </p:sp>
    </p:spTree>
    <p:extLst>
      <p:ext uri="{BB962C8B-B14F-4D97-AF65-F5344CB8AC3E}">
        <p14:creationId xmlns:p14="http://schemas.microsoft.com/office/powerpoint/2010/main" val="3392275433"/>
      </p:ext>
    </p:extLst>
  </p:cSld>
  <p:clrMapOvr>
    <a:masterClrMapping/>
  </p:clrMapOvr>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DC7BD2F-4D43-4442-84C2-3CF3BDC6D8B5}" type="datetime1">
              <a:rPr kumimoji="1" lang="ja-JP" altLang="en-US" smtClean="0"/>
              <a:t>4/12/16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397F2D1-65A3-45EE-8E20-32FB97FA5EAD}" type="slidenum">
              <a:rPr kumimoji="1" lang="ja-JP" altLang="en-US" smtClean="0"/>
              <a:t>‹#›</a:t>
            </a:fld>
            <a:endParaRPr kumimoji="1" lang="ja-JP" altLang="en-US"/>
          </a:p>
        </p:txBody>
      </p:sp>
    </p:spTree>
    <p:extLst>
      <p:ext uri="{BB962C8B-B14F-4D97-AF65-F5344CB8AC3E}">
        <p14:creationId xmlns:p14="http://schemas.microsoft.com/office/powerpoint/2010/main" val="3952255196"/>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solidFill>
                  <a:srgbClr val="32B490"/>
                </a:solidFill>
              </a:defRPr>
            </a:lvl1pPr>
          </a:lstStyle>
          <a:p>
            <a:r>
              <a:rPr kumimoji="1" lang="ja-JP" altLang="en-US" dirty="0" smtClean="0"/>
              <a:t>マスター タイトルの書式設定</a:t>
            </a:r>
            <a:endParaRPr kumimoji="1" lang="ja-JP" altLang="en-US" dirty="0"/>
          </a:p>
        </p:txBody>
      </p:sp>
      <p:sp>
        <p:nvSpPr>
          <p:cNvPr id="3" name="コンテンツ プレースホルダー 2"/>
          <p:cNvSpPr>
            <a:spLocks noGrp="1"/>
          </p:cNvSpPr>
          <p:nvPr>
            <p:ph idx="1"/>
          </p:nvPr>
        </p:nvSpPr>
        <p:spPr/>
        <p:txBody>
          <a:bodyPr/>
          <a:lstStyle>
            <a:lvl1pPr>
              <a:defRPr>
                <a:solidFill>
                  <a:srgbClr val="3E4057"/>
                </a:solidFill>
              </a:defRPr>
            </a:lvl1pPr>
            <a:lvl2pPr>
              <a:defRPr>
                <a:solidFill>
                  <a:srgbClr val="3E4057"/>
                </a:solidFill>
              </a:defRPr>
            </a:lvl2pPr>
            <a:lvl3pPr>
              <a:defRPr>
                <a:solidFill>
                  <a:srgbClr val="3E4057"/>
                </a:solidFill>
              </a:defRPr>
            </a:lvl3pPr>
            <a:lvl4pPr>
              <a:defRPr>
                <a:solidFill>
                  <a:srgbClr val="3E4057"/>
                </a:solidFill>
              </a:defRPr>
            </a:lvl4pPr>
            <a:lvl5pPr>
              <a:defRPr>
                <a:solidFill>
                  <a:srgbClr val="3E4057"/>
                </a:solidFill>
              </a:defRPr>
            </a:lvl5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10"/>
          </p:nvPr>
        </p:nvSpPr>
        <p:spPr/>
        <p:txBody>
          <a:bodyPr/>
          <a:lstStyle>
            <a:lvl1pPr>
              <a:defRPr>
                <a:latin typeface="+mj-lt"/>
              </a:defRPr>
            </a:lvl1pPr>
          </a:lstStyle>
          <a:p>
            <a:fld id="{BD889FAF-1420-4D42-BD9B-46B3F3AFDA6F}" type="datetime1">
              <a:rPr lang="ja-JP" altLang="en-US" smtClean="0"/>
              <a:pPr/>
              <a:t>4/12/16</a:t>
            </a:fld>
            <a:endParaRPr lang="ja-JP" altLang="en-US" dirty="0"/>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fld id="{2397F2D1-65A3-45EE-8E20-32FB97FA5EAD}" type="slidenum">
              <a:rPr lang="ja-JP" altLang="en-US" smtClean="0"/>
              <a:pPr/>
              <a:t>‹#›</a:t>
            </a:fld>
            <a:endParaRPr lang="ja-JP" altLang="en-US" dirty="0"/>
          </a:p>
        </p:txBody>
      </p:sp>
    </p:spTree>
    <p:extLst>
      <p:ext uri="{BB962C8B-B14F-4D97-AF65-F5344CB8AC3E}">
        <p14:creationId xmlns:p14="http://schemas.microsoft.com/office/powerpoint/2010/main" val="1450133593"/>
      </p:ext>
    </p:extLst>
  </p:cSld>
  <p:clrMapOvr>
    <a:masterClrMapping/>
  </p:clrMapOvr>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F0F224C0-915C-4813-9D96-90456398258E}" type="datetime1">
              <a:rPr kumimoji="1" lang="ja-JP" altLang="en-US" smtClean="0"/>
              <a:t>4/12/16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397F2D1-65A3-45EE-8E20-32FB97FA5EAD}" type="slidenum">
              <a:rPr kumimoji="1" lang="ja-JP" altLang="en-US" smtClean="0"/>
              <a:t>‹#›</a:t>
            </a:fld>
            <a:endParaRPr kumimoji="1" lang="ja-JP" altLang="en-US"/>
          </a:p>
        </p:txBody>
      </p:sp>
    </p:spTree>
    <p:extLst>
      <p:ext uri="{BB962C8B-B14F-4D97-AF65-F5344CB8AC3E}">
        <p14:creationId xmlns:p14="http://schemas.microsoft.com/office/powerpoint/2010/main" val="8532808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6A2C9DA1-AB00-4941-9DAA-8F2341A661EE}" type="datetime1">
              <a:rPr kumimoji="1" lang="ja-JP" altLang="en-US" smtClean="0"/>
              <a:t>4/12/16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97F2D1-65A3-45EE-8E20-32FB97FA5EAD}" type="slidenum">
              <a:rPr kumimoji="1" lang="ja-JP" altLang="en-US" smtClean="0"/>
              <a:t>‹#›</a:t>
            </a:fld>
            <a:endParaRPr kumimoji="1" lang="ja-JP" altLang="en-US"/>
          </a:p>
        </p:txBody>
      </p:sp>
    </p:spTree>
    <p:extLst>
      <p:ext uri="{BB962C8B-B14F-4D97-AF65-F5344CB8AC3E}">
        <p14:creationId xmlns:p14="http://schemas.microsoft.com/office/powerpoint/2010/main" val="4177733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CD7457EF-C71C-41D7-BBF0-9DF1C8241CC9}" type="datetime1">
              <a:rPr kumimoji="1" lang="ja-JP" altLang="en-US" smtClean="0"/>
              <a:t>4/12/16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2397F2D1-65A3-45EE-8E20-32FB97FA5EAD}" type="slidenum">
              <a:rPr kumimoji="1" lang="ja-JP" altLang="en-US" smtClean="0"/>
              <a:t>‹#›</a:t>
            </a:fld>
            <a:endParaRPr kumimoji="1" lang="ja-JP" altLang="en-US"/>
          </a:p>
        </p:txBody>
      </p:sp>
    </p:spTree>
    <p:extLst>
      <p:ext uri="{BB962C8B-B14F-4D97-AF65-F5344CB8AC3E}">
        <p14:creationId xmlns:p14="http://schemas.microsoft.com/office/powerpoint/2010/main" val="317678396"/>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BDE2F561-138C-4830-9CAC-82E2D125E144}" type="datetime1">
              <a:rPr kumimoji="1" lang="ja-JP" altLang="en-US" smtClean="0"/>
              <a:t>4/12/16</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fld id="{2397F2D1-65A3-45EE-8E20-32FB97FA5EAD}" type="slidenum">
              <a:rPr lang="ja-JP" altLang="en-US" smtClean="0"/>
              <a:pPr/>
              <a:t>‹#›</a:t>
            </a:fld>
            <a:endParaRPr lang="ja-JP" altLang="en-US" dirty="0"/>
          </a:p>
        </p:txBody>
      </p:sp>
    </p:spTree>
    <p:extLst>
      <p:ext uri="{BB962C8B-B14F-4D97-AF65-F5344CB8AC3E}">
        <p14:creationId xmlns:p14="http://schemas.microsoft.com/office/powerpoint/2010/main" val="3913799356"/>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5" name="日付プレースホルダー 4"/>
          <p:cNvSpPr>
            <a:spLocks noGrp="1"/>
          </p:cNvSpPr>
          <p:nvPr>
            <p:ph type="dt" sz="half" idx="10"/>
          </p:nvPr>
        </p:nvSpPr>
        <p:spPr/>
        <p:txBody>
          <a:bodyPr/>
          <a:lstStyle/>
          <a:p>
            <a:fld id="{B2537130-5E2F-4482-B3F3-41575115F80F}" type="datetime1">
              <a:rPr kumimoji="1" lang="ja-JP" altLang="en-US" smtClean="0"/>
              <a:t>4/12/16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lvl1pPr>
              <a:defRPr>
                <a:latin typeface="メイリオ" panose="020B0604030504040204" pitchFamily="50" charset="-128"/>
                <a:ea typeface="メイリオ" panose="020B0604030504040204" pitchFamily="50" charset="-128"/>
                <a:cs typeface="メイリオ" panose="020B0604030504040204" pitchFamily="50" charset="-128"/>
              </a:defRPr>
            </a:lvl1pPr>
          </a:lstStyle>
          <a:p>
            <a:fld id="{2397F2D1-65A3-45EE-8E20-32FB97FA5EAD}" type="slidenum">
              <a:rPr lang="ja-JP" altLang="en-US" smtClean="0"/>
              <a:pPr/>
              <a:t>‹#›</a:t>
            </a:fld>
            <a:endParaRPr lang="ja-JP" altLang="en-US" dirty="0"/>
          </a:p>
        </p:txBody>
      </p:sp>
    </p:spTree>
    <p:extLst>
      <p:ext uri="{BB962C8B-B14F-4D97-AF65-F5344CB8AC3E}">
        <p14:creationId xmlns:p14="http://schemas.microsoft.com/office/powerpoint/2010/main" val="1463188966"/>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E4304257-BC5F-4EBF-94EB-8D9C502100A4}" type="datetime1">
              <a:rPr kumimoji="1" lang="ja-JP" altLang="en-US" smtClean="0"/>
              <a:t>4/12/16</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2397F2D1-65A3-45EE-8E20-32FB97FA5EAD}" type="slidenum">
              <a:rPr kumimoji="1" lang="ja-JP" altLang="en-US" smtClean="0"/>
              <a:t>‹#›</a:t>
            </a:fld>
            <a:endParaRPr kumimoji="1" lang="ja-JP" altLang="en-US"/>
          </a:p>
        </p:txBody>
      </p:sp>
    </p:spTree>
    <p:extLst>
      <p:ext uri="{BB962C8B-B14F-4D97-AF65-F5344CB8AC3E}">
        <p14:creationId xmlns:p14="http://schemas.microsoft.com/office/powerpoint/2010/main" val="577426912"/>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2F15270E-7A08-4436-B510-0FD7B4DE0C53}" type="datetime1">
              <a:rPr kumimoji="1" lang="ja-JP" altLang="en-US" smtClean="0"/>
              <a:t>4/12/16</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2397F2D1-65A3-45EE-8E20-32FB97FA5EAD}" type="slidenum">
              <a:rPr kumimoji="1" lang="ja-JP" altLang="en-US" smtClean="0"/>
              <a:t>‹#›</a:t>
            </a:fld>
            <a:endParaRPr kumimoji="1" lang="ja-JP" altLang="en-US"/>
          </a:p>
        </p:txBody>
      </p:sp>
    </p:spTree>
    <p:extLst>
      <p:ext uri="{BB962C8B-B14F-4D97-AF65-F5344CB8AC3E}">
        <p14:creationId xmlns:p14="http://schemas.microsoft.com/office/powerpoint/2010/main" val="1002744923"/>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DDE024D-7225-4467-A575-E259D2BB5CA1}" type="datetime1">
              <a:rPr kumimoji="1" lang="ja-JP" altLang="en-US" smtClean="0"/>
              <a:t>4/12/16</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2397F2D1-65A3-45EE-8E20-32FB97FA5EAD}" type="slidenum">
              <a:rPr kumimoji="1" lang="ja-JP" altLang="en-US" smtClean="0"/>
              <a:t>‹#›</a:t>
            </a:fld>
            <a:endParaRPr kumimoji="1" lang="ja-JP" altLang="en-US"/>
          </a:p>
        </p:txBody>
      </p:sp>
    </p:spTree>
    <p:extLst>
      <p:ext uri="{BB962C8B-B14F-4D97-AF65-F5344CB8AC3E}">
        <p14:creationId xmlns:p14="http://schemas.microsoft.com/office/powerpoint/2010/main" val="2698201019"/>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7F28A48D-E921-4D6E-97FB-380D2C005669}" type="datetime1">
              <a:rPr kumimoji="1" lang="ja-JP" altLang="en-US" smtClean="0"/>
              <a:t>4/12/16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397F2D1-65A3-45EE-8E20-32FB97FA5EAD}" type="slidenum">
              <a:rPr kumimoji="1" lang="ja-JP" altLang="en-US" smtClean="0"/>
              <a:t>‹#›</a:t>
            </a:fld>
            <a:endParaRPr kumimoji="1" lang="ja-JP" altLang="en-US"/>
          </a:p>
        </p:txBody>
      </p:sp>
    </p:spTree>
    <p:extLst>
      <p:ext uri="{BB962C8B-B14F-4D97-AF65-F5344CB8AC3E}">
        <p14:creationId xmlns:p14="http://schemas.microsoft.com/office/powerpoint/2010/main" val="4142327038"/>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651587A-AFBD-4F3E-89F7-9DEB49C7A1F8}" type="datetime1">
              <a:rPr kumimoji="1" lang="ja-JP" altLang="en-US" smtClean="0"/>
              <a:t>4/12/16</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2397F2D1-65A3-45EE-8E20-32FB97FA5EAD}" type="slidenum">
              <a:rPr kumimoji="1" lang="ja-JP" altLang="en-US" smtClean="0"/>
              <a:t>‹#›</a:t>
            </a:fld>
            <a:endParaRPr kumimoji="1" lang="ja-JP" altLang="en-US"/>
          </a:p>
        </p:txBody>
      </p:sp>
    </p:spTree>
    <p:extLst>
      <p:ext uri="{BB962C8B-B14F-4D97-AF65-F5344CB8AC3E}">
        <p14:creationId xmlns:p14="http://schemas.microsoft.com/office/powerpoint/2010/main" val="311144442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EF6E3"/>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90859F-33BD-4678-A7CC-0166B4E9D8B2}" type="datetime1">
              <a:rPr kumimoji="1" lang="ja-JP" altLang="en-US" smtClean="0"/>
              <a:t>4/12/16</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2800">
                <a:solidFill>
                  <a:schemeClr val="tx1">
                    <a:tint val="75000"/>
                  </a:schemeClr>
                </a:solidFill>
                <a:latin typeface="メイリオ" panose="020B0604030504040204" pitchFamily="50" charset="-128"/>
                <a:ea typeface="メイリオ" panose="020B0604030504040204" pitchFamily="50" charset="-128"/>
                <a:cs typeface="メイリオ" panose="020B0604030504040204" pitchFamily="50" charset="-128"/>
              </a:defRPr>
            </a:lvl1pPr>
          </a:lstStyle>
          <a:p>
            <a:fld id="{2397F2D1-65A3-45EE-8E20-32FB97FA5EAD}" type="slidenum">
              <a:rPr lang="ja-JP" altLang="en-US" smtClean="0"/>
              <a:pPr/>
              <a:t>‹#›</a:t>
            </a:fld>
            <a:endParaRPr lang="ja-JP" altLang="en-US" dirty="0"/>
          </a:p>
        </p:txBody>
      </p:sp>
    </p:spTree>
    <p:extLst>
      <p:ext uri="{BB962C8B-B14F-4D97-AF65-F5344CB8AC3E}">
        <p14:creationId xmlns:p14="http://schemas.microsoft.com/office/powerpoint/2010/main" val="1410567696"/>
      </p:ext>
    </p:extLst>
  </p:cSld>
  <p:clrMap bg1="lt1" tx1="dk1" bg2="lt2" tx2="dk2" accent1="accent1" accent2="accent2" accent3="accent3" accent4="accent4" accent5="accent5" accent6="accent6" hlink="hlink" folHlink="folHlink"/>
  <p:sldLayoutIdLst>
    <p:sldLayoutId id="2147483662"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kumimoji="1" sz="4400" kern="1200">
          <a:solidFill>
            <a:srgbClr val="FEF6E3"/>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rgbClr val="3E4057"/>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rgbClr val="3E4057"/>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rgbClr val="3E4057"/>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rgbClr val="3E4057"/>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rgbClr val="3E4057"/>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3E4057"/>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ははレベル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D083A2-0C6D-4A2C-A2CF-FC9F9F08B4F4}" type="datetime1">
              <a:rPr kumimoji="1" lang="ja-JP" altLang="en-US" smtClean="0"/>
              <a:t>4/12/16</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7F2D1-65A3-45EE-8E20-32FB97FA5EAD}" type="slidenum">
              <a:rPr kumimoji="1" lang="ja-JP" altLang="en-US" smtClean="0"/>
              <a:t>‹#›</a:t>
            </a:fld>
            <a:endParaRPr kumimoji="1" lang="ja-JP" altLang="en-US"/>
          </a:p>
        </p:txBody>
      </p:sp>
    </p:spTree>
    <p:extLst>
      <p:ext uri="{BB962C8B-B14F-4D97-AF65-F5344CB8AC3E}">
        <p14:creationId xmlns:p14="http://schemas.microsoft.com/office/powerpoint/2010/main" val="140642792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iming>
    <p:tnLst>
      <p:par>
        <p:cTn xmlns:p14="http://schemas.microsoft.com/office/powerpoint/2010/main" id="1" dur="indefinite" restart="never" nodeType="tmRoot"/>
      </p:par>
    </p:tnLst>
  </p:timing>
  <p:hf hdr="0" ftr="0" dt="0"/>
  <p:txStyles>
    <p:titleStyle>
      <a:lvl1pPr algn="ctr" defTabSz="914400" rtl="0" eaLnBrk="1" latinLnBrk="0" hangingPunct="1">
        <a:spcBef>
          <a:spcPct val="0"/>
        </a:spcBef>
        <a:buNone/>
        <a:defRPr kumimoji="1" sz="4400" kern="1200">
          <a:solidFill>
            <a:srgbClr val="32B490"/>
          </a:solidFill>
          <a:latin typeface="メイリオ" panose="020B0604030504040204" pitchFamily="50" charset="-128"/>
          <a:ea typeface="メイリオ" panose="020B0604030504040204" pitchFamily="50" charset="-128"/>
          <a:cs typeface="メイリオ" panose="020B0604030504040204" pitchFamily="50" charset="-128"/>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rgbClr val="FEF6E3"/>
          </a:solidFill>
          <a:latin typeface="メイリオ" panose="020B0604030504040204" pitchFamily="50" charset="-128"/>
          <a:ea typeface="メイリオ" panose="020B0604030504040204" pitchFamily="50" charset="-128"/>
          <a:cs typeface="メイリオ" panose="020B0604030504040204" pitchFamily="50" charset="-128"/>
        </a:defRPr>
      </a:lvl1pPr>
      <a:lvl2pPr marL="742950" indent="-285750" algn="l" defTabSz="914400" rtl="0" eaLnBrk="1" latinLnBrk="0" hangingPunct="1">
        <a:spcBef>
          <a:spcPct val="20000"/>
        </a:spcBef>
        <a:buFont typeface="Arial" panose="020B0604020202020204" pitchFamily="34" charset="0"/>
        <a:buChar char="–"/>
        <a:defRPr kumimoji="1" sz="2800" kern="1200">
          <a:solidFill>
            <a:srgbClr val="FEF6E3"/>
          </a:solidFill>
          <a:latin typeface="メイリオ" panose="020B0604030504040204" pitchFamily="50" charset="-128"/>
          <a:ea typeface="メイリオ" panose="020B0604030504040204" pitchFamily="50" charset="-128"/>
          <a:cs typeface="メイリオ" panose="020B0604030504040204" pitchFamily="50" charset="-128"/>
        </a:defRPr>
      </a:lvl2pPr>
      <a:lvl3pPr marL="1143000" indent="-228600" algn="l" defTabSz="914400" rtl="0" eaLnBrk="1" latinLnBrk="0" hangingPunct="1">
        <a:spcBef>
          <a:spcPct val="20000"/>
        </a:spcBef>
        <a:buFont typeface="Arial" panose="020B0604020202020204" pitchFamily="34" charset="0"/>
        <a:buChar char="•"/>
        <a:defRPr kumimoji="1" sz="2400" kern="1200">
          <a:solidFill>
            <a:srgbClr val="FEF6E3"/>
          </a:solidFill>
          <a:latin typeface="メイリオ" panose="020B0604030504040204" pitchFamily="50" charset="-128"/>
          <a:ea typeface="メイリオ" panose="020B0604030504040204" pitchFamily="50" charset="-128"/>
          <a:cs typeface="メイリオ" panose="020B0604030504040204" pitchFamily="50" charset="-128"/>
        </a:defRPr>
      </a:lvl3pPr>
      <a:lvl4pPr marL="1600200" indent="-228600" algn="l" defTabSz="914400" rtl="0" eaLnBrk="1" latinLnBrk="0" hangingPunct="1">
        <a:spcBef>
          <a:spcPct val="20000"/>
        </a:spcBef>
        <a:buFont typeface="Arial" panose="020B0604020202020204" pitchFamily="34" charset="0"/>
        <a:buChar char="–"/>
        <a:defRPr kumimoji="1" sz="2000" kern="1200">
          <a:solidFill>
            <a:srgbClr val="FEF6E3"/>
          </a:solidFill>
          <a:latin typeface="メイリオ" panose="020B0604030504040204" pitchFamily="50" charset="-128"/>
          <a:ea typeface="メイリオ" panose="020B0604030504040204" pitchFamily="50" charset="-128"/>
          <a:cs typeface="メイリオ" panose="020B0604030504040204" pitchFamily="50" charset="-128"/>
        </a:defRPr>
      </a:lvl4pPr>
      <a:lvl5pPr marL="2057400" indent="-228600" algn="l" defTabSz="914400" rtl="0" eaLnBrk="1" latinLnBrk="0" hangingPunct="1">
        <a:spcBef>
          <a:spcPct val="20000"/>
        </a:spcBef>
        <a:buFont typeface="Arial" panose="020B0604020202020204" pitchFamily="34" charset="0"/>
        <a:buChar char="»"/>
        <a:defRPr kumimoji="1" sz="2000" kern="1200">
          <a:solidFill>
            <a:srgbClr val="FEF6E3"/>
          </a:solidFill>
          <a:latin typeface="メイリオ" panose="020B0604030504040204" pitchFamily="50" charset="-128"/>
          <a:ea typeface="メイリオ" panose="020B0604030504040204" pitchFamily="50" charset="-128"/>
          <a:cs typeface="メイリオ" panose="020B0604030504040204" pitchFamily="50" charset="-128"/>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training.ndl.go.jp/index.html?lang=en" TargetMode="External"/><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www.ndl.go.jp/jp/service/copy/copyright.html"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hyperlink" Target="http://www.ndl.go.jp/en/japanesestudies/index.html" TargetMode="External"/><Relationship Id="rId4" Type="http://schemas.openxmlformats.org/officeDocument/2006/relationships/image" Target="../media/image10.png"/><Relationship Id="rId5"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hyperlink" Target="http://www.ndl.go.jp/en/publication/ndl_newsletter/index.html" TargetMode="External"/><Relationship Id="rId4" Type="http://schemas.openxmlformats.org/officeDocument/2006/relationships/hyperlink" Target="http://www.ndl.go.jp/en/publication/ndl_newsletter/200/20002.html" TargetMode="External"/><Relationship Id="rId5" Type="http://schemas.openxmlformats.org/officeDocument/2006/relationships/hyperlink" Target="http://www.ndl.go.jp/en/publication/ndl_newsletter/201/20102.html" TargetMode="External"/><Relationship Id="rId6" Type="http://schemas.openxmlformats.org/officeDocument/2006/relationships/hyperlink" Target="http://www.ndl.go.jp/en/publication/ndl_newsletter/201/20104.html"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hyperlink" Target="https://twitter.com/ndljp_en" TargetMode="External"/><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 Id="rId3" Type="http://schemas.openxmlformats.org/officeDocument/2006/relationships/hyperlink" Target="http://www.ndl.go.jp/jp/library/handbook/info/limited_list.pdf"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hyperlink" Target="http://ndlopac.ndl.go.jp/" TargetMode="External"/><Relationship Id="rId4" Type="http://schemas.openxmlformats.org/officeDocument/2006/relationships/hyperlink" Target="http://www.ndl.go.jp/en/service/NDL_Request_Form.pdf" TargetMode="External"/><Relationship Id="rId5" Type="http://schemas.openxmlformats.org/officeDocument/2006/relationships/image" Target="../media/image2.png"/><Relationship Id="rId6"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noAutofit/>
          </a:bodyPr>
          <a:lstStyle/>
          <a:p>
            <a:pPr>
              <a:lnSpc>
                <a:spcPct val="120000"/>
              </a:lnSpc>
            </a:pPr>
            <a:r>
              <a:rPr lang="en-US" altLang="ja-JP" dirty="0">
                <a:latin typeface="+mj-lt"/>
              </a:rPr>
              <a:t>An Overview of ILL/DD </a:t>
            </a:r>
            <a:r>
              <a:rPr lang="en-US" altLang="ja-JP" dirty="0" smtClean="0">
                <a:latin typeface="+mj-lt"/>
              </a:rPr>
              <a:t>Services</a:t>
            </a:r>
            <a:br>
              <a:rPr lang="en-US" altLang="ja-JP" dirty="0" smtClean="0">
                <a:latin typeface="+mj-lt"/>
              </a:rPr>
            </a:br>
            <a:r>
              <a:rPr lang="en-US" altLang="ja-JP" dirty="0" smtClean="0">
                <a:latin typeface="+mj-lt"/>
              </a:rPr>
              <a:t> of </a:t>
            </a:r>
            <a:r>
              <a:rPr lang="en-US" altLang="ja-JP" dirty="0">
                <a:latin typeface="+mj-lt"/>
              </a:rPr>
              <a:t>the NDL</a:t>
            </a:r>
            <a:endParaRPr kumimoji="1" lang="ja-JP" altLang="en-US" dirty="0">
              <a:latin typeface="+mj-lt"/>
            </a:endParaRPr>
          </a:p>
        </p:txBody>
      </p:sp>
      <p:sp>
        <p:nvSpPr>
          <p:cNvPr id="3" name="コンテンツ プレースホルダー 2"/>
          <p:cNvSpPr>
            <a:spLocks noGrp="1"/>
          </p:cNvSpPr>
          <p:nvPr>
            <p:ph type="subTitle" idx="1"/>
          </p:nvPr>
        </p:nvSpPr>
        <p:spPr>
          <a:xfrm>
            <a:off x="2855640" y="4005064"/>
            <a:ext cx="6480720" cy="1752600"/>
          </a:xfrm>
          <a:prstGeom prst="rect">
            <a:avLst/>
          </a:prstGeom>
        </p:spPr>
        <p:txBody>
          <a:bodyPr>
            <a:normAutofit lnSpcReduction="10000"/>
          </a:bodyPr>
          <a:lstStyle/>
          <a:p>
            <a:pPr>
              <a:lnSpc>
                <a:spcPct val="120000"/>
              </a:lnSpc>
            </a:pPr>
            <a:r>
              <a:rPr lang="en-US" altLang="ja-JP" sz="3600" dirty="0">
                <a:latin typeface="+mj-lt"/>
              </a:rPr>
              <a:t>Satoshi MATSUI</a:t>
            </a:r>
          </a:p>
          <a:p>
            <a:pPr>
              <a:lnSpc>
                <a:spcPct val="120000"/>
              </a:lnSpc>
            </a:pPr>
            <a:r>
              <a:rPr lang="en-US" altLang="ja-JP" sz="2400" dirty="0">
                <a:latin typeface="+mj-lt"/>
              </a:rPr>
              <a:t>Public Services Division</a:t>
            </a:r>
          </a:p>
          <a:p>
            <a:pPr>
              <a:lnSpc>
                <a:spcPct val="120000"/>
              </a:lnSpc>
            </a:pPr>
            <a:r>
              <a:rPr lang="en-US" altLang="ja-JP" sz="2400" dirty="0">
                <a:latin typeface="+mj-lt"/>
              </a:rPr>
              <a:t>Kansai-</a:t>
            </a:r>
            <a:r>
              <a:rPr lang="en-US" altLang="ja-JP" sz="2400" dirty="0" err="1">
                <a:latin typeface="+mj-lt"/>
              </a:rPr>
              <a:t>kan</a:t>
            </a:r>
            <a:r>
              <a:rPr lang="en-US" altLang="ja-JP" sz="2400" dirty="0">
                <a:latin typeface="+mj-lt"/>
              </a:rPr>
              <a:t> of the National Diet Library, Japan</a:t>
            </a:r>
            <a:endParaRPr lang="ja-JP" altLang="en-US" sz="2400" dirty="0">
              <a:latin typeface="+mj-lt"/>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32104" y="6021289"/>
            <a:ext cx="3143360" cy="507641"/>
          </a:xfrm>
          <a:prstGeom prst="rect">
            <a:avLst/>
          </a:prstGeom>
        </p:spPr>
      </p:pic>
    </p:spTree>
    <p:extLst>
      <p:ext uri="{BB962C8B-B14F-4D97-AF65-F5344CB8AC3E}">
        <p14:creationId xmlns:p14="http://schemas.microsoft.com/office/powerpoint/2010/main" val="23956052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コンテンツ プレースホルダー 14"/>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2009775" y="1560805"/>
            <a:ext cx="8153400" cy="4174895"/>
          </a:xfrm>
          <a:ln w="25400">
            <a:solidFill>
              <a:srgbClr val="3E4057"/>
            </a:solidFill>
          </a:ln>
        </p:spPr>
      </p:pic>
      <p:sp>
        <p:nvSpPr>
          <p:cNvPr id="2" name="タイトル 1"/>
          <p:cNvSpPr>
            <a:spLocks noGrp="1"/>
          </p:cNvSpPr>
          <p:nvPr>
            <p:ph type="title"/>
          </p:nvPr>
        </p:nvSpPr>
        <p:spPr/>
        <p:txBody>
          <a:bodyPr>
            <a:normAutofit fontScale="90000"/>
          </a:bodyPr>
          <a:lstStyle/>
          <a:p>
            <a:pPr algn="l"/>
            <a:r>
              <a:rPr lang="en-US" altLang="ja-JP" dirty="0">
                <a:latin typeface="+mj-lt"/>
              </a:rPr>
              <a:t>Tips: </a:t>
            </a:r>
            <a:r>
              <a:rPr lang="en-US" altLang="ja-JP" dirty="0" smtClean="0">
                <a:latin typeface="+mj-lt"/>
              </a:rPr>
              <a:t>The </a:t>
            </a:r>
            <a:r>
              <a:rPr lang="en-US" altLang="ja-JP" dirty="0">
                <a:latin typeface="+mj-lt"/>
              </a:rPr>
              <a:t>National Diet Library Digital Collections </a:t>
            </a:r>
            <a:r>
              <a:rPr lang="en-US" altLang="ja-JP" dirty="0" smtClean="0">
                <a:latin typeface="+mj-lt"/>
              </a:rPr>
              <a:t>are linked to </a:t>
            </a:r>
            <a:r>
              <a:rPr lang="en-US" altLang="ja-JP" dirty="0">
                <a:latin typeface="+mj-lt"/>
              </a:rPr>
              <a:t>the </a:t>
            </a:r>
            <a:r>
              <a:rPr lang="en-US" altLang="ja-JP" dirty="0" smtClean="0">
                <a:latin typeface="+mj-lt"/>
              </a:rPr>
              <a:t>NDL-OPAC</a:t>
            </a:r>
            <a:endParaRPr kumimoji="1" lang="ja-JP" altLang="en-US" dirty="0">
              <a:latin typeface="+mj-lt"/>
            </a:endParaRPr>
          </a:p>
        </p:txBody>
      </p:sp>
      <p:sp>
        <p:nvSpPr>
          <p:cNvPr id="5" name="角丸四角形 4"/>
          <p:cNvSpPr/>
          <p:nvPr/>
        </p:nvSpPr>
        <p:spPr>
          <a:xfrm>
            <a:off x="2206697" y="4941726"/>
            <a:ext cx="1048827" cy="311285"/>
          </a:xfrm>
          <a:prstGeom prst="roundRect">
            <a:avLst/>
          </a:prstGeom>
          <a:no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pic>
        <p:nvPicPr>
          <p:cNvPr id="8" name="図 7"/>
          <p:cNvPicPr>
            <a:picLocks noChangeAspect="1"/>
          </p:cNvPicPr>
          <p:nvPr/>
        </p:nvPicPr>
        <p:blipFill rotWithShape="1">
          <a:blip r:embed="rId4"/>
          <a:srcRect l="12437" t="16891" r="29407" b="8695"/>
          <a:stretch/>
        </p:blipFill>
        <p:spPr>
          <a:xfrm>
            <a:off x="6990449" y="1833739"/>
            <a:ext cx="3587877" cy="3629025"/>
          </a:xfrm>
          <a:prstGeom prst="rect">
            <a:avLst/>
          </a:prstGeom>
          <a:ln w="25400">
            <a:solidFill>
              <a:srgbClr val="3E4057"/>
            </a:solidFill>
          </a:ln>
        </p:spPr>
      </p:pic>
      <p:cxnSp>
        <p:nvCxnSpPr>
          <p:cNvPr id="10" name="直線矢印コネクタ 9"/>
          <p:cNvCxnSpPr>
            <a:stCxn id="5" idx="3"/>
            <a:endCxn id="8" idx="1"/>
          </p:cNvCxnSpPr>
          <p:nvPr/>
        </p:nvCxnSpPr>
        <p:spPr>
          <a:xfrm flipV="1">
            <a:off x="3255524" y="3648252"/>
            <a:ext cx="3734925" cy="1449117"/>
          </a:xfrm>
          <a:prstGeom prst="straightConnector1">
            <a:avLst/>
          </a:prstGeom>
          <a:ln w="76200">
            <a:solidFill>
              <a:schemeClr val="accent6"/>
            </a:solidFill>
            <a:headEnd w="lg" len="lg"/>
            <a:tailEnd type="triangle" w="lg" len="lg"/>
          </a:ln>
        </p:spPr>
        <p:style>
          <a:lnRef idx="2">
            <a:schemeClr val="accent1"/>
          </a:lnRef>
          <a:fillRef idx="0">
            <a:schemeClr val="accent1"/>
          </a:fillRef>
          <a:effectRef idx="1">
            <a:schemeClr val="accent1"/>
          </a:effectRef>
          <a:fontRef idx="minor">
            <a:schemeClr val="tx1"/>
          </a:fontRef>
        </p:style>
      </p:cxnSp>
      <p:sp>
        <p:nvSpPr>
          <p:cNvPr id="11" name="角丸四角形 10"/>
          <p:cNvSpPr/>
          <p:nvPr/>
        </p:nvSpPr>
        <p:spPr>
          <a:xfrm>
            <a:off x="3625540" y="2340411"/>
            <a:ext cx="4062146" cy="66951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altLang="ja-JP" sz="2000" dirty="0">
                <a:ea typeface="メイリオ" panose="020B0604030504040204" pitchFamily="50" charset="-128"/>
                <a:cs typeface="メイリオ" panose="020B0604030504040204" pitchFamily="50" charset="-128"/>
              </a:rPr>
              <a:t>All tables of </a:t>
            </a:r>
            <a:r>
              <a:rPr lang="en-US" altLang="ja-JP" sz="2000" dirty="0" smtClean="0">
                <a:ea typeface="メイリオ" panose="020B0604030504040204" pitchFamily="50" charset="-128"/>
                <a:cs typeface="メイリオ" panose="020B0604030504040204" pitchFamily="50" charset="-128"/>
              </a:rPr>
              <a:t>contents </a:t>
            </a:r>
            <a:r>
              <a:rPr lang="en-US" altLang="ja-JP" sz="2000" dirty="0">
                <a:ea typeface="メイリオ" panose="020B0604030504040204" pitchFamily="50" charset="-128"/>
                <a:cs typeface="メイリオ" panose="020B0604030504040204" pitchFamily="50" charset="-128"/>
              </a:rPr>
              <a:t>are searchable as </a:t>
            </a:r>
            <a:r>
              <a:rPr lang="en-US" altLang="ja-JP" sz="2000" dirty="0" smtClean="0">
                <a:ea typeface="メイリオ" panose="020B0604030504040204" pitchFamily="50" charset="-128"/>
                <a:cs typeface="メイリオ" panose="020B0604030504040204" pitchFamily="50" charset="-128"/>
              </a:rPr>
              <a:t>text.</a:t>
            </a:r>
            <a:endParaRPr lang="en-US" altLang="ja-JP" sz="2000" dirty="0">
              <a:ea typeface="メイリオ" panose="020B0604030504040204" pitchFamily="50" charset="-128"/>
              <a:cs typeface="メイリオ" panose="020B0604030504040204" pitchFamily="50" charset="-128"/>
            </a:endParaRPr>
          </a:p>
        </p:txBody>
      </p:sp>
      <p:sp>
        <p:nvSpPr>
          <p:cNvPr id="12" name="角丸四角形 11"/>
          <p:cNvSpPr/>
          <p:nvPr/>
        </p:nvSpPr>
        <p:spPr>
          <a:xfrm>
            <a:off x="4752639" y="4544936"/>
            <a:ext cx="2667672" cy="404926"/>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altLang="ja-JP" sz="2000" dirty="0" smtClean="0">
                <a:solidFill>
                  <a:schemeClr val="bg1"/>
                </a:solidFill>
                <a:ea typeface="メイリオ" panose="020B0604030504040204" pitchFamily="50" charset="-128"/>
                <a:cs typeface="メイリオ" panose="020B0604030504040204" pitchFamily="50" charset="-128"/>
              </a:rPr>
              <a:t>Link to the </a:t>
            </a:r>
            <a:r>
              <a:rPr lang="en-US" altLang="ja-JP" sz="2000" dirty="0">
                <a:solidFill>
                  <a:schemeClr val="bg1"/>
                </a:solidFill>
                <a:ea typeface="メイリオ" panose="020B0604030504040204" pitchFamily="50" charset="-128"/>
                <a:cs typeface="メイリオ" panose="020B0604030504040204" pitchFamily="50" charset="-128"/>
              </a:rPr>
              <a:t>NDL-OPAC .</a:t>
            </a:r>
          </a:p>
        </p:txBody>
      </p:sp>
      <p:cxnSp>
        <p:nvCxnSpPr>
          <p:cNvPr id="13" name="直線矢印コネクタ 12"/>
          <p:cNvCxnSpPr>
            <a:stCxn id="11" idx="1"/>
          </p:cNvCxnSpPr>
          <p:nvPr/>
        </p:nvCxnSpPr>
        <p:spPr>
          <a:xfrm flipH="1" flipV="1">
            <a:off x="3059280" y="2508292"/>
            <a:ext cx="566260" cy="166874"/>
          </a:xfrm>
          <a:prstGeom prst="straightConnector1">
            <a:avLst/>
          </a:prstGeom>
          <a:ln w="76200">
            <a:solidFill>
              <a:schemeClr val="accent6"/>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3" name="スライド番号プレースホルダー 2"/>
          <p:cNvSpPr>
            <a:spLocks noGrp="1"/>
          </p:cNvSpPr>
          <p:nvPr>
            <p:ph type="sldNum" sz="quarter" idx="12"/>
          </p:nvPr>
        </p:nvSpPr>
        <p:spPr>
          <a:xfrm>
            <a:off x="8737600" y="6309320"/>
            <a:ext cx="2844800" cy="412157"/>
          </a:xfrm>
        </p:spPr>
        <p:txBody>
          <a:bodyPr>
            <a:noAutofit/>
          </a:bodyPr>
          <a:lstStyle/>
          <a:p>
            <a:fld id="{4BFE1132-A899-4B01-8FDD-2C7C288CFA1E}" type="slidenum">
              <a:rPr kumimoji="1" lang="ja-JP" altLang="en-US" smtClean="0"/>
              <a:t>10</a:t>
            </a:fld>
            <a:endParaRPr kumimoji="1" lang="ja-JP" altLang="en-US" dirty="0"/>
          </a:p>
        </p:txBody>
      </p:sp>
      <p:sp>
        <p:nvSpPr>
          <p:cNvPr id="14" name="角丸四角形 13"/>
          <p:cNvSpPr/>
          <p:nvPr/>
        </p:nvSpPr>
        <p:spPr>
          <a:xfrm>
            <a:off x="2010451" y="2303024"/>
            <a:ext cx="1048827" cy="311285"/>
          </a:xfrm>
          <a:prstGeom prst="roundRect">
            <a:avLst/>
          </a:prstGeom>
          <a:no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42190975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pPr algn="l"/>
            <a:r>
              <a:rPr lang="en-US" altLang="ja-JP" dirty="0" smtClean="0">
                <a:latin typeface="+mj-lt"/>
              </a:rPr>
              <a:t>E-Learning</a:t>
            </a:r>
            <a:r>
              <a:rPr lang="ja-JP" altLang="en-US" dirty="0" smtClean="0">
                <a:latin typeface="+mj-lt"/>
              </a:rPr>
              <a:t> </a:t>
            </a:r>
            <a:r>
              <a:rPr lang="en-US" altLang="ja-JP" dirty="0" smtClean="0">
                <a:latin typeface="+mj-lt"/>
              </a:rPr>
              <a:t>program about Photoduplication Requests</a:t>
            </a:r>
            <a:endParaRPr kumimoji="1" lang="ja-JP" altLang="en-US" dirty="0">
              <a:latin typeface="+mj-lt"/>
            </a:endParaRPr>
          </a:p>
        </p:txBody>
      </p:sp>
      <p:sp>
        <p:nvSpPr>
          <p:cNvPr id="3" name="コンテンツ プレースホルダー 2"/>
          <p:cNvSpPr>
            <a:spLocks noGrp="1"/>
          </p:cNvSpPr>
          <p:nvPr>
            <p:ph idx="1"/>
          </p:nvPr>
        </p:nvSpPr>
        <p:spPr>
          <a:xfrm>
            <a:off x="609600" y="1600201"/>
            <a:ext cx="5140151" cy="4525963"/>
          </a:xfrm>
        </p:spPr>
        <p:txBody>
          <a:bodyPr>
            <a:normAutofit fontScale="92500" lnSpcReduction="20000"/>
          </a:bodyPr>
          <a:lstStyle/>
          <a:p>
            <a:r>
              <a:rPr lang="en-US" altLang="ja-JP" dirty="0">
                <a:latin typeface="+mn-lt"/>
              </a:rPr>
              <a:t>“How to request from overseas copies of NDL materials</a:t>
            </a:r>
            <a:r>
              <a:rPr lang="en-US" altLang="ja-JP" dirty="0" smtClean="0">
                <a:latin typeface="+mn-lt"/>
              </a:rPr>
              <a:t>”</a:t>
            </a:r>
          </a:p>
          <a:p>
            <a:r>
              <a:rPr lang="en-US" altLang="ja-JP" dirty="0" smtClean="0">
                <a:latin typeface="+mn-lt"/>
              </a:rPr>
              <a:t>With </a:t>
            </a:r>
            <a:r>
              <a:rPr lang="en-US" altLang="ja-JP" dirty="0">
                <a:latin typeface="+mn-lt"/>
              </a:rPr>
              <a:t>English </a:t>
            </a:r>
            <a:r>
              <a:rPr lang="en-US" altLang="ja-JP" dirty="0" smtClean="0">
                <a:latin typeface="+mn-lt"/>
              </a:rPr>
              <a:t>subtitles</a:t>
            </a:r>
          </a:p>
          <a:p>
            <a:r>
              <a:rPr lang="en-US" altLang="ja-JP" dirty="0">
                <a:latin typeface="+mn-lt"/>
              </a:rPr>
              <a:t>L</a:t>
            </a:r>
            <a:r>
              <a:rPr lang="en-US" altLang="ja-JP" dirty="0" smtClean="0">
                <a:latin typeface="+mn-lt"/>
              </a:rPr>
              <a:t>aunched </a:t>
            </a:r>
            <a:r>
              <a:rPr kumimoji="1" lang="en-US" altLang="ja-JP" dirty="0" smtClean="0">
                <a:latin typeface="+mn-lt"/>
              </a:rPr>
              <a:t>on March 22, 2016</a:t>
            </a:r>
          </a:p>
          <a:p>
            <a:pPr lvl="1"/>
            <a:r>
              <a:rPr lang="en-US" altLang="ja-JP" dirty="0" smtClean="0">
                <a:latin typeface="+mn-lt"/>
              </a:rPr>
              <a:t>“Training Programs </a:t>
            </a:r>
            <a:r>
              <a:rPr lang="en-US" altLang="ja-JP" dirty="0">
                <a:latin typeface="+mn-lt"/>
              </a:rPr>
              <a:t>for </a:t>
            </a:r>
            <a:r>
              <a:rPr lang="en-US" altLang="ja-JP" dirty="0" smtClean="0">
                <a:latin typeface="+mn-lt"/>
              </a:rPr>
              <a:t>Librarians”</a:t>
            </a:r>
          </a:p>
          <a:p>
            <a:pPr marL="457200" lvl="1" indent="0">
              <a:buNone/>
            </a:pPr>
            <a:r>
              <a:rPr lang="en-US" altLang="ja-JP" dirty="0" smtClean="0">
                <a:latin typeface="+mn-lt"/>
                <a:hlinkClick r:id="rId3"/>
              </a:rPr>
              <a:t>http</a:t>
            </a:r>
            <a:r>
              <a:rPr lang="en-US" altLang="ja-JP" dirty="0">
                <a:latin typeface="+mn-lt"/>
                <a:hlinkClick r:id="rId3"/>
              </a:rPr>
              <a:t>://training.ndl.go.jp/index.html?lang=en</a:t>
            </a:r>
            <a:endParaRPr lang="en-US" altLang="ja-JP" dirty="0" smtClean="0">
              <a:latin typeface="+mn-lt"/>
            </a:endParaRPr>
          </a:p>
          <a:p>
            <a:r>
              <a:rPr lang="en-US" altLang="ja-JP" dirty="0">
                <a:latin typeface="+mn-lt"/>
              </a:rPr>
              <a:t>Thank you </a:t>
            </a:r>
            <a:r>
              <a:rPr lang="en-US" altLang="ja-JP" dirty="0" smtClean="0">
                <a:latin typeface="+mn-lt"/>
              </a:rPr>
              <a:t>for </a:t>
            </a:r>
            <a:r>
              <a:rPr lang="en-US" altLang="ja-JP" dirty="0">
                <a:latin typeface="+mn-lt"/>
              </a:rPr>
              <a:t>your </a:t>
            </a:r>
            <a:r>
              <a:rPr lang="en-US" altLang="ja-JP" dirty="0" smtClean="0">
                <a:latin typeface="+mn-lt"/>
              </a:rPr>
              <a:t>cooperation!</a:t>
            </a:r>
          </a:p>
        </p:txBody>
      </p:sp>
      <p:pic>
        <p:nvPicPr>
          <p:cNvPr id="4" name="図 3"/>
          <p:cNvPicPr>
            <a:picLocks noChangeAspect="1"/>
          </p:cNvPicPr>
          <p:nvPr/>
        </p:nvPicPr>
        <p:blipFill rotWithShape="1">
          <a:blip r:embed="rId4">
            <a:extLst>
              <a:ext uri="{28A0092B-C50C-407E-A947-70E740481C1C}">
                <a14:useLocalDpi xmlns:a14="http://schemas.microsoft.com/office/drawing/2010/main" val="0"/>
              </a:ext>
            </a:extLst>
          </a:blip>
          <a:srcRect l="10981" r="11610"/>
          <a:stretch/>
        </p:blipFill>
        <p:spPr>
          <a:xfrm>
            <a:off x="5749751" y="1600201"/>
            <a:ext cx="5832649" cy="4364831"/>
          </a:xfrm>
          <a:prstGeom prst="rect">
            <a:avLst/>
          </a:prstGeom>
          <a:ln w="25400">
            <a:solidFill>
              <a:srgbClr val="3E4057"/>
            </a:solidFill>
          </a:ln>
        </p:spPr>
      </p:pic>
      <p:sp>
        <p:nvSpPr>
          <p:cNvPr id="5" name="スライド番号プレースホルダー 4"/>
          <p:cNvSpPr>
            <a:spLocks noGrp="1"/>
          </p:cNvSpPr>
          <p:nvPr>
            <p:ph type="sldNum" sz="quarter" idx="12"/>
          </p:nvPr>
        </p:nvSpPr>
        <p:spPr/>
        <p:txBody>
          <a:bodyPr/>
          <a:lstStyle/>
          <a:p>
            <a:fld id="{2397F2D1-65A3-45EE-8E20-32FB97FA5EAD}" type="slidenum">
              <a:rPr kumimoji="1" lang="ja-JP" altLang="en-US" smtClean="0"/>
              <a:t>11</a:t>
            </a:fld>
            <a:endParaRPr kumimoji="1" lang="ja-JP" altLang="en-US" dirty="0"/>
          </a:p>
        </p:txBody>
      </p:sp>
    </p:spTree>
    <p:extLst>
      <p:ext uri="{BB962C8B-B14F-4D97-AF65-F5344CB8AC3E}">
        <p14:creationId xmlns:p14="http://schemas.microsoft.com/office/powerpoint/2010/main" val="34847487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idx="1"/>
          </p:nvPr>
        </p:nvSpPr>
        <p:spPr/>
        <p:txBody>
          <a:bodyPr>
            <a:normAutofit/>
          </a:bodyPr>
          <a:lstStyle/>
          <a:p>
            <a:pPr algn="r"/>
            <a:r>
              <a:rPr lang="en-US" altLang="ja-JP" sz="4400" dirty="0" smtClean="0">
                <a:solidFill>
                  <a:srgbClr val="32B490"/>
                </a:solidFill>
                <a:latin typeface="+mj-lt"/>
              </a:rPr>
              <a:t>3. About </a:t>
            </a:r>
            <a:r>
              <a:rPr lang="en-US" altLang="ja-JP" sz="4400" dirty="0">
                <a:solidFill>
                  <a:srgbClr val="32B490"/>
                </a:solidFill>
                <a:latin typeface="+mj-lt"/>
              </a:rPr>
              <a:t>Copying Service and </a:t>
            </a:r>
            <a:r>
              <a:rPr lang="en-US" altLang="ja-JP" sz="4400" dirty="0" smtClean="0">
                <a:solidFill>
                  <a:srgbClr val="32B490"/>
                </a:solidFill>
                <a:latin typeface="+mj-lt"/>
              </a:rPr>
              <a:t>Copyright</a:t>
            </a:r>
            <a:endParaRPr lang="en-US" altLang="ja-JP" sz="4400" dirty="0">
              <a:solidFill>
                <a:srgbClr val="32B490"/>
              </a:solidFill>
              <a:latin typeface="+mj-lt"/>
            </a:endParaRPr>
          </a:p>
        </p:txBody>
      </p:sp>
      <p:sp>
        <p:nvSpPr>
          <p:cNvPr id="4" name="スライド番号プレースホルダー 3"/>
          <p:cNvSpPr>
            <a:spLocks noGrp="1"/>
          </p:cNvSpPr>
          <p:nvPr>
            <p:ph type="sldNum" sz="quarter" idx="12"/>
          </p:nvPr>
        </p:nvSpPr>
        <p:spPr/>
        <p:txBody>
          <a:bodyPr/>
          <a:lstStyle/>
          <a:p>
            <a:fld id="{2397F2D1-65A3-45EE-8E20-32FB97FA5EAD}" type="slidenum">
              <a:rPr kumimoji="1" lang="ja-JP" altLang="en-US" smtClean="0"/>
              <a:t>12</a:t>
            </a:fld>
            <a:endParaRPr kumimoji="1" lang="ja-JP" altLang="en-US"/>
          </a:p>
        </p:txBody>
      </p:sp>
    </p:spTree>
    <p:extLst>
      <p:ext uri="{BB962C8B-B14F-4D97-AF65-F5344CB8AC3E}">
        <p14:creationId xmlns:p14="http://schemas.microsoft.com/office/powerpoint/2010/main" val="30562273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en-US" altLang="ja-JP" dirty="0" smtClean="0">
                <a:latin typeface="+mj-lt"/>
              </a:rPr>
              <a:t>Copyright</a:t>
            </a:r>
            <a:endParaRPr kumimoji="1" lang="ja-JP" altLang="en-US" dirty="0">
              <a:latin typeface="+mj-lt"/>
            </a:endParaRPr>
          </a:p>
        </p:txBody>
      </p:sp>
      <p:sp>
        <p:nvSpPr>
          <p:cNvPr id="3" name="コンテンツ プレースホルダー 2"/>
          <p:cNvSpPr>
            <a:spLocks noGrp="1"/>
          </p:cNvSpPr>
          <p:nvPr>
            <p:ph sz="quarter" idx="1"/>
          </p:nvPr>
        </p:nvSpPr>
        <p:spPr/>
        <p:txBody>
          <a:bodyPr>
            <a:normAutofit/>
          </a:bodyPr>
          <a:lstStyle/>
          <a:p>
            <a:r>
              <a:rPr lang="en-US" altLang="ja-JP" dirty="0" smtClean="0">
                <a:latin typeface="+mn-lt"/>
              </a:rPr>
              <a:t>Generally, </a:t>
            </a:r>
            <a:r>
              <a:rPr lang="en-US" altLang="ja-JP" dirty="0">
                <a:latin typeface="+mn-lt"/>
              </a:rPr>
              <a:t>permission of the copyright holder </a:t>
            </a:r>
            <a:r>
              <a:rPr lang="en-US" altLang="ja-JP" dirty="0" smtClean="0">
                <a:latin typeface="+mn-lt"/>
              </a:rPr>
              <a:t>is required.</a:t>
            </a:r>
            <a:endParaRPr kumimoji="1" lang="en-US" altLang="ja-JP" dirty="0" smtClean="0">
              <a:latin typeface="+mn-lt"/>
            </a:endParaRPr>
          </a:p>
          <a:p>
            <a:pPr lvl="1"/>
            <a:r>
              <a:rPr lang="en-US" altLang="ja-JP" dirty="0" smtClean="0">
                <a:latin typeface="+mn-lt"/>
              </a:rPr>
              <a:t>An exception is granted to libraries.</a:t>
            </a:r>
          </a:p>
          <a:p>
            <a:r>
              <a:rPr lang="en-US" altLang="ja-JP" dirty="0" smtClean="0">
                <a:latin typeface="+mn-lt"/>
              </a:rPr>
              <a:t>Term </a:t>
            </a:r>
            <a:r>
              <a:rPr lang="en-US" altLang="ja-JP" dirty="0">
                <a:latin typeface="+mn-lt"/>
              </a:rPr>
              <a:t>of protection of </a:t>
            </a:r>
            <a:r>
              <a:rPr lang="en-US" altLang="ja-JP" dirty="0" smtClean="0">
                <a:latin typeface="+mn-lt"/>
              </a:rPr>
              <a:t>copyrights</a:t>
            </a:r>
            <a:endParaRPr lang="en-US" altLang="ja-JP" dirty="0">
              <a:latin typeface="+mn-lt"/>
            </a:endParaRPr>
          </a:p>
          <a:p>
            <a:pPr lvl="1"/>
            <a:r>
              <a:rPr lang="en-US" altLang="ja-JP" dirty="0" smtClean="0">
                <a:latin typeface="+mn-lt"/>
              </a:rPr>
              <a:t>Ordinarily, 50 </a:t>
            </a:r>
            <a:r>
              <a:rPr lang="en-US" altLang="ja-JP" dirty="0">
                <a:latin typeface="+mn-lt"/>
              </a:rPr>
              <a:t>years following the death of the </a:t>
            </a:r>
            <a:r>
              <a:rPr lang="en-US" altLang="ja-JP" dirty="0" smtClean="0">
                <a:latin typeface="+mn-lt"/>
              </a:rPr>
              <a:t>author.</a:t>
            </a:r>
            <a:endParaRPr lang="en-US" altLang="ja-JP" dirty="0">
              <a:latin typeface="+mn-lt"/>
            </a:endParaRPr>
          </a:p>
          <a:p>
            <a:pPr lvl="1"/>
            <a:r>
              <a:rPr lang="en-US" altLang="ja-JP" dirty="0" smtClean="0">
                <a:latin typeface="+mn-lt"/>
              </a:rPr>
              <a:t>If the copyright holder is an organization, 50 years </a:t>
            </a:r>
            <a:r>
              <a:rPr lang="en-US" altLang="ja-JP" dirty="0">
                <a:latin typeface="+mn-lt"/>
              </a:rPr>
              <a:t>following the </a:t>
            </a:r>
            <a:r>
              <a:rPr lang="en-US" altLang="ja-JP" dirty="0" smtClean="0">
                <a:latin typeface="+mn-lt"/>
              </a:rPr>
              <a:t>publication of </a:t>
            </a:r>
            <a:r>
              <a:rPr lang="en-US" altLang="ja-JP" dirty="0">
                <a:latin typeface="+mn-lt"/>
              </a:rPr>
              <a:t>the </a:t>
            </a:r>
            <a:r>
              <a:rPr lang="en-US" altLang="ja-JP" dirty="0" smtClean="0">
                <a:latin typeface="+mn-lt"/>
              </a:rPr>
              <a:t>work.</a:t>
            </a:r>
            <a:endParaRPr kumimoji="1" lang="en-US" altLang="ja-JP" dirty="0" smtClean="0">
              <a:latin typeface="+mn-lt"/>
            </a:endParaRPr>
          </a:p>
        </p:txBody>
      </p:sp>
      <p:sp>
        <p:nvSpPr>
          <p:cNvPr id="4" name="スライド番号プレースホルダー 3"/>
          <p:cNvSpPr>
            <a:spLocks noGrp="1"/>
          </p:cNvSpPr>
          <p:nvPr>
            <p:ph type="sldNum" sz="quarter" idx="12"/>
          </p:nvPr>
        </p:nvSpPr>
        <p:spPr/>
        <p:txBody>
          <a:bodyPr>
            <a:noAutofit/>
          </a:bodyPr>
          <a:lstStyle/>
          <a:p>
            <a:fld id="{4BFE1132-A899-4B01-8FDD-2C7C288CFA1E}" type="slidenum">
              <a:rPr kumimoji="1" lang="ja-JP" altLang="en-US" smtClean="0"/>
              <a:t>13</a:t>
            </a:fld>
            <a:endParaRPr kumimoji="1" lang="ja-JP" altLang="en-US" dirty="0"/>
          </a:p>
        </p:txBody>
      </p:sp>
    </p:spTree>
    <p:extLst>
      <p:ext uri="{BB962C8B-B14F-4D97-AF65-F5344CB8AC3E}">
        <p14:creationId xmlns:p14="http://schemas.microsoft.com/office/powerpoint/2010/main" val="62758229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en-US" altLang="ja-JP" dirty="0">
                <a:latin typeface="+mj-lt"/>
              </a:rPr>
              <a:t>Limits on copying </a:t>
            </a:r>
            <a:r>
              <a:rPr lang="en-US" altLang="ja-JP" dirty="0" smtClean="0">
                <a:latin typeface="+mj-lt"/>
              </a:rPr>
              <a:t>materials</a:t>
            </a:r>
            <a:endParaRPr kumimoji="1" lang="ja-JP" altLang="en-US" dirty="0">
              <a:latin typeface="+mj-lt"/>
            </a:endParaRPr>
          </a:p>
        </p:txBody>
      </p:sp>
      <p:sp>
        <p:nvSpPr>
          <p:cNvPr id="3" name="コンテンツ プレースホルダー 2"/>
          <p:cNvSpPr>
            <a:spLocks noGrp="1"/>
          </p:cNvSpPr>
          <p:nvPr>
            <p:ph sz="quarter" idx="1"/>
          </p:nvPr>
        </p:nvSpPr>
        <p:spPr/>
        <p:txBody>
          <a:bodyPr>
            <a:normAutofit lnSpcReduction="10000"/>
          </a:bodyPr>
          <a:lstStyle/>
          <a:p>
            <a:r>
              <a:rPr lang="en-US" altLang="ja-JP" sz="3500" dirty="0" smtClean="0">
                <a:latin typeface="+mn-lt"/>
              </a:rPr>
              <a:t>“a part </a:t>
            </a:r>
            <a:r>
              <a:rPr lang="en-US" altLang="ja-JP" sz="3500" dirty="0">
                <a:latin typeface="+mn-lt"/>
              </a:rPr>
              <a:t>of a </a:t>
            </a:r>
            <a:r>
              <a:rPr lang="en-US" altLang="ja-JP" sz="3500" dirty="0" smtClean="0">
                <a:latin typeface="+mn-lt"/>
              </a:rPr>
              <a:t>work”</a:t>
            </a:r>
            <a:endParaRPr kumimoji="1" lang="en-US" altLang="ja-JP" sz="3500" dirty="0" smtClean="0">
              <a:latin typeface="+mn-lt"/>
            </a:endParaRPr>
          </a:p>
          <a:p>
            <a:pPr lvl="1"/>
            <a:r>
              <a:rPr lang="en-US" altLang="ja-JP" sz="3000" dirty="0">
                <a:latin typeface="+mn-lt"/>
              </a:rPr>
              <a:t>In general, </a:t>
            </a:r>
            <a:r>
              <a:rPr lang="en-US" altLang="ja-JP" sz="3000" dirty="0" smtClean="0">
                <a:latin typeface="+mn-lt"/>
              </a:rPr>
              <a:t>this means no </a:t>
            </a:r>
            <a:r>
              <a:rPr lang="en-US" altLang="ja-JP" sz="3000" dirty="0">
                <a:latin typeface="+mn-lt"/>
              </a:rPr>
              <a:t>more </a:t>
            </a:r>
            <a:r>
              <a:rPr lang="en-US" altLang="ja-JP" sz="3000" dirty="0" smtClean="0">
                <a:latin typeface="+mn-lt"/>
              </a:rPr>
              <a:t>than 50 percent.</a:t>
            </a:r>
          </a:p>
          <a:p>
            <a:r>
              <a:rPr lang="en-US" altLang="ja-JP" sz="3500" dirty="0">
                <a:latin typeface="+mn-lt"/>
              </a:rPr>
              <a:t>serial </a:t>
            </a:r>
            <a:r>
              <a:rPr lang="en-US" altLang="ja-JP" sz="3500" dirty="0" smtClean="0">
                <a:latin typeface="+mn-lt"/>
              </a:rPr>
              <a:t>publications</a:t>
            </a:r>
            <a:endParaRPr kumimoji="1" lang="en-US" altLang="ja-JP" sz="3500" dirty="0" smtClean="0">
              <a:latin typeface="+mn-lt"/>
            </a:endParaRPr>
          </a:p>
          <a:p>
            <a:pPr lvl="1"/>
            <a:r>
              <a:rPr lang="en-US" altLang="ja-JP" sz="3000" dirty="0" smtClean="0">
                <a:latin typeface="+mn-lt"/>
              </a:rPr>
              <a:t>Articles may be copied in </a:t>
            </a:r>
            <a:r>
              <a:rPr lang="en-US" altLang="ja-JP" sz="3000" dirty="0">
                <a:latin typeface="+mn-lt"/>
              </a:rPr>
              <a:t>their </a:t>
            </a:r>
            <a:r>
              <a:rPr lang="en-US" altLang="ja-JP" sz="3000" dirty="0" smtClean="0">
                <a:latin typeface="+mn-lt"/>
              </a:rPr>
              <a:t>entirety, except for the most current issue of </a:t>
            </a:r>
            <a:r>
              <a:rPr lang="en-US" altLang="ja-JP" sz="3000" dirty="0">
                <a:latin typeface="+mn-lt"/>
              </a:rPr>
              <a:t>a magazine or </a:t>
            </a:r>
            <a:r>
              <a:rPr lang="en-US" altLang="ja-JP" sz="3000" dirty="0" smtClean="0">
                <a:latin typeface="+mn-lt"/>
              </a:rPr>
              <a:t>newspaper.</a:t>
            </a:r>
          </a:p>
          <a:p>
            <a:pPr lvl="1"/>
            <a:r>
              <a:rPr lang="en-US" altLang="ja-JP" sz="3000" dirty="0" smtClean="0">
                <a:latin typeface="+mn-lt"/>
              </a:rPr>
              <a:t>The </a:t>
            </a:r>
            <a:r>
              <a:rPr lang="en-US" altLang="ja-JP" sz="3000" dirty="0">
                <a:latin typeface="+mn-lt"/>
              </a:rPr>
              <a:t>last issue of a serial publication </a:t>
            </a:r>
            <a:r>
              <a:rPr lang="en-US" altLang="ja-JP" sz="3000" dirty="0" smtClean="0">
                <a:latin typeface="+mn-lt"/>
              </a:rPr>
              <a:t>can’t be copied generally.</a:t>
            </a:r>
          </a:p>
          <a:p>
            <a:r>
              <a:rPr lang="en-US" altLang="ja-JP" sz="3500" dirty="0" smtClean="0">
                <a:latin typeface="+mn-lt"/>
              </a:rPr>
              <a:t>“Information </a:t>
            </a:r>
            <a:r>
              <a:rPr lang="en-US" altLang="ja-JP" sz="3500" dirty="0">
                <a:latin typeface="+mn-lt"/>
              </a:rPr>
              <a:t>about </a:t>
            </a:r>
            <a:r>
              <a:rPr lang="en-US" altLang="ja-JP" sz="3500" dirty="0" smtClean="0">
                <a:latin typeface="+mn-lt"/>
              </a:rPr>
              <a:t>Copyright (</a:t>
            </a:r>
            <a:r>
              <a:rPr lang="en-US" altLang="ja-JP" sz="3500" dirty="0">
                <a:latin typeface="+mn-lt"/>
              </a:rPr>
              <a:t>Japanese only</a:t>
            </a:r>
            <a:r>
              <a:rPr lang="en-US" altLang="ja-JP" sz="3500" dirty="0" smtClean="0">
                <a:latin typeface="+mn-lt"/>
              </a:rPr>
              <a:t>)”</a:t>
            </a:r>
          </a:p>
          <a:p>
            <a:pPr marL="457200" lvl="1" indent="0">
              <a:buNone/>
            </a:pPr>
            <a:r>
              <a:rPr lang="en-US" altLang="ja-JP" sz="3000" dirty="0" smtClean="0">
                <a:latin typeface="+mn-lt"/>
                <a:hlinkClick r:id="rId3"/>
              </a:rPr>
              <a:t>http</a:t>
            </a:r>
            <a:r>
              <a:rPr lang="en-US" altLang="ja-JP" sz="3000" dirty="0">
                <a:latin typeface="+mn-lt"/>
                <a:hlinkClick r:id="rId3"/>
              </a:rPr>
              <a:t>://www.ndl.go.jp/jp/service/copy/copyright.html</a:t>
            </a:r>
            <a:endParaRPr kumimoji="1" lang="ja-JP" altLang="en-US" sz="3000" dirty="0">
              <a:latin typeface="+mn-lt"/>
            </a:endParaRPr>
          </a:p>
        </p:txBody>
      </p:sp>
      <p:sp>
        <p:nvSpPr>
          <p:cNvPr id="5" name="スライド番号プレースホルダー 4"/>
          <p:cNvSpPr>
            <a:spLocks noGrp="1"/>
          </p:cNvSpPr>
          <p:nvPr>
            <p:ph type="sldNum" sz="quarter" idx="12"/>
          </p:nvPr>
        </p:nvSpPr>
        <p:spPr/>
        <p:txBody>
          <a:bodyPr>
            <a:noAutofit/>
          </a:bodyPr>
          <a:lstStyle/>
          <a:p>
            <a:fld id="{4BFE1132-A899-4B01-8FDD-2C7C288CFA1E}" type="slidenum">
              <a:rPr kumimoji="1" lang="ja-JP" altLang="en-US" smtClean="0"/>
              <a:t>14</a:t>
            </a:fld>
            <a:endParaRPr kumimoji="1" lang="ja-JP" altLang="en-US" dirty="0"/>
          </a:p>
        </p:txBody>
      </p:sp>
    </p:spTree>
    <p:extLst>
      <p:ext uri="{BB962C8B-B14F-4D97-AF65-F5344CB8AC3E}">
        <p14:creationId xmlns:p14="http://schemas.microsoft.com/office/powerpoint/2010/main" val="42173453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dirty="0" smtClean="0">
                <a:latin typeface="+mj-lt"/>
              </a:rPr>
              <a:t>FAQ</a:t>
            </a:r>
            <a:endParaRPr kumimoji="1" lang="ja-JP" altLang="en-US" dirty="0">
              <a:latin typeface="+mj-lt"/>
            </a:endParaRPr>
          </a:p>
        </p:txBody>
      </p:sp>
      <p:sp>
        <p:nvSpPr>
          <p:cNvPr id="3" name="コンテンツ プレースホルダー 2"/>
          <p:cNvSpPr>
            <a:spLocks noGrp="1"/>
          </p:cNvSpPr>
          <p:nvPr>
            <p:ph sz="quarter" idx="1"/>
          </p:nvPr>
        </p:nvSpPr>
        <p:spPr/>
        <p:txBody>
          <a:bodyPr>
            <a:normAutofit/>
          </a:bodyPr>
          <a:lstStyle/>
          <a:p>
            <a:r>
              <a:rPr lang="en-US" altLang="ja-JP" dirty="0" smtClean="0">
                <a:latin typeface="+mj-lt"/>
              </a:rPr>
              <a:t>Rather </a:t>
            </a:r>
            <a:r>
              <a:rPr lang="en-US" altLang="ja-JP" dirty="0">
                <a:latin typeface="+mj-lt"/>
              </a:rPr>
              <a:t>than by mail, I would like copied material sent to me via email as a PDF. Or can you send it to me via fax</a:t>
            </a:r>
            <a:r>
              <a:rPr lang="en-US" altLang="ja-JP" dirty="0" smtClean="0">
                <a:latin typeface="+mj-lt"/>
              </a:rPr>
              <a:t>?</a:t>
            </a:r>
          </a:p>
          <a:p>
            <a:pPr marL="0" indent="0">
              <a:buNone/>
            </a:pPr>
            <a:endParaRPr lang="en-US" altLang="ja-JP" dirty="0">
              <a:latin typeface="+mj-lt"/>
            </a:endParaRPr>
          </a:p>
          <a:p>
            <a:pPr marL="0" indent="0">
              <a:buNone/>
            </a:pPr>
            <a:endParaRPr lang="en-US" altLang="ja-JP" dirty="0">
              <a:latin typeface="+mj-lt"/>
            </a:endParaRPr>
          </a:p>
          <a:p>
            <a:r>
              <a:rPr lang="en-US" altLang="ja-JP" dirty="0" smtClean="0">
                <a:latin typeface="+mj-lt"/>
              </a:rPr>
              <a:t>Can you seek </a:t>
            </a:r>
            <a:r>
              <a:rPr lang="en-US" altLang="ja-JP" dirty="0">
                <a:latin typeface="+mj-lt"/>
              </a:rPr>
              <a:t>permission from copyright owners on behalf of </a:t>
            </a:r>
            <a:r>
              <a:rPr lang="en-US" altLang="ja-JP" dirty="0" smtClean="0">
                <a:latin typeface="+mj-lt"/>
              </a:rPr>
              <a:t>me?</a:t>
            </a:r>
            <a:endParaRPr kumimoji="1" lang="ja-JP" altLang="en-US" dirty="0">
              <a:latin typeface="+mj-lt"/>
            </a:endParaRPr>
          </a:p>
        </p:txBody>
      </p:sp>
      <p:sp>
        <p:nvSpPr>
          <p:cNvPr id="4" name="スライド番号プレースホルダー 3"/>
          <p:cNvSpPr>
            <a:spLocks noGrp="1"/>
          </p:cNvSpPr>
          <p:nvPr>
            <p:ph type="sldNum" sz="quarter" idx="12"/>
          </p:nvPr>
        </p:nvSpPr>
        <p:spPr/>
        <p:txBody>
          <a:bodyPr>
            <a:noAutofit/>
          </a:bodyPr>
          <a:lstStyle/>
          <a:p>
            <a:fld id="{4BFE1132-A899-4B01-8FDD-2C7C288CFA1E}" type="slidenum">
              <a:rPr kumimoji="1" lang="ja-JP" altLang="en-US" smtClean="0"/>
              <a:t>15</a:t>
            </a:fld>
            <a:endParaRPr kumimoji="1" lang="ja-JP" altLang="en-US" dirty="0"/>
          </a:p>
        </p:txBody>
      </p:sp>
    </p:spTree>
    <p:extLst>
      <p:ext uri="{BB962C8B-B14F-4D97-AF65-F5344CB8AC3E}">
        <p14:creationId xmlns:p14="http://schemas.microsoft.com/office/powerpoint/2010/main" val="59358152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idx="1"/>
          </p:nvPr>
        </p:nvSpPr>
        <p:spPr/>
        <p:txBody>
          <a:bodyPr>
            <a:normAutofit/>
          </a:bodyPr>
          <a:lstStyle/>
          <a:p>
            <a:pPr algn="r"/>
            <a:r>
              <a:rPr lang="en-US" altLang="ja-JP" sz="4400" dirty="0">
                <a:solidFill>
                  <a:srgbClr val="32B490"/>
                </a:solidFill>
                <a:latin typeface="+mj-lt"/>
              </a:rPr>
              <a:t>4</a:t>
            </a:r>
            <a:r>
              <a:rPr lang="en-US" altLang="ja-JP" sz="4400" dirty="0" smtClean="0">
                <a:solidFill>
                  <a:srgbClr val="32B490"/>
                </a:solidFill>
                <a:latin typeface="+mj-lt"/>
              </a:rPr>
              <a:t>. For </a:t>
            </a:r>
            <a:r>
              <a:rPr lang="en-US" altLang="ja-JP" sz="4400" dirty="0">
                <a:solidFill>
                  <a:srgbClr val="32B490"/>
                </a:solidFill>
                <a:latin typeface="+mj-lt"/>
              </a:rPr>
              <a:t>Japanese Studies on the NDL website</a:t>
            </a:r>
          </a:p>
        </p:txBody>
      </p:sp>
      <p:sp>
        <p:nvSpPr>
          <p:cNvPr id="4" name="スライド番号プレースホルダー 3"/>
          <p:cNvSpPr>
            <a:spLocks noGrp="1"/>
          </p:cNvSpPr>
          <p:nvPr>
            <p:ph type="sldNum" sz="quarter" idx="12"/>
          </p:nvPr>
        </p:nvSpPr>
        <p:spPr/>
        <p:txBody>
          <a:bodyPr/>
          <a:lstStyle/>
          <a:p>
            <a:fld id="{2397F2D1-65A3-45EE-8E20-32FB97FA5EAD}" type="slidenum">
              <a:rPr kumimoji="1" lang="ja-JP" altLang="en-US" smtClean="0"/>
              <a:t>16</a:t>
            </a:fld>
            <a:endParaRPr kumimoji="1" lang="ja-JP" altLang="en-US"/>
          </a:p>
        </p:txBody>
      </p:sp>
    </p:spTree>
    <p:extLst>
      <p:ext uri="{BB962C8B-B14F-4D97-AF65-F5344CB8AC3E}">
        <p14:creationId xmlns:p14="http://schemas.microsoft.com/office/powerpoint/2010/main" val="85227441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dirty="0">
                <a:latin typeface="+mj-lt"/>
              </a:rPr>
              <a:t>NDL is ready to support you!</a:t>
            </a:r>
            <a:endParaRPr kumimoji="1" lang="ja-JP" altLang="en-US" dirty="0">
              <a:latin typeface="+mj-lt"/>
            </a:endParaRPr>
          </a:p>
        </p:txBody>
      </p:sp>
      <p:sp>
        <p:nvSpPr>
          <p:cNvPr id="3" name="コンテンツ プレースホルダー 2"/>
          <p:cNvSpPr>
            <a:spLocks noGrp="1"/>
          </p:cNvSpPr>
          <p:nvPr>
            <p:ph idx="1"/>
          </p:nvPr>
        </p:nvSpPr>
        <p:spPr>
          <a:xfrm>
            <a:off x="609600" y="1600201"/>
            <a:ext cx="7251493" cy="4525963"/>
          </a:xfrm>
        </p:spPr>
        <p:txBody>
          <a:bodyPr>
            <a:normAutofit lnSpcReduction="10000"/>
          </a:bodyPr>
          <a:lstStyle/>
          <a:p>
            <a:r>
              <a:rPr lang="en-US" altLang="ja-JP" dirty="0">
                <a:latin typeface="+mn-lt"/>
              </a:rPr>
              <a:t>“For Japanese Studies</a:t>
            </a:r>
            <a:r>
              <a:rPr lang="en-US" altLang="ja-JP" dirty="0" smtClean="0">
                <a:latin typeface="+mn-lt"/>
              </a:rPr>
              <a:t>”</a:t>
            </a:r>
          </a:p>
          <a:p>
            <a:pPr marL="457200" lvl="1" indent="0">
              <a:buNone/>
            </a:pPr>
            <a:r>
              <a:rPr lang="en-US" altLang="ja-JP" dirty="0" smtClean="0">
                <a:latin typeface="+mn-lt"/>
                <a:hlinkClick r:id="rId3"/>
              </a:rPr>
              <a:t>http</a:t>
            </a:r>
            <a:r>
              <a:rPr lang="en-US" altLang="ja-JP" dirty="0">
                <a:latin typeface="+mn-lt"/>
                <a:hlinkClick r:id="rId3"/>
              </a:rPr>
              <a:t>://</a:t>
            </a:r>
            <a:r>
              <a:rPr lang="en-US" altLang="ja-JP" dirty="0" smtClean="0">
                <a:latin typeface="+mn-lt"/>
                <a:hlinkClick r:id="rId3"/>
              </a:rPr>
              <a:t>www.ndl.go.jp/en/japanesestudies/index.html</a:t>
            </a:r>
            <a:endParaRPr lang="en-US" altLang="ja-JP" dirty="0">
              <a:latin typeface="+mn-lt"/>
            </a:endParaRPr>
          </a:p>
          <a:p>
            <a:pPr lvl="1"/>
            <a:r>
              <a:rPr lang="en-US" altLang="ja-JP" dirty="0" smtClean="0">
                <a:latin typeface="+mn-lt"/>
              </a:rPr>
              <a:t>Providing </a:t>
            </a:r>
            <a:r>
              <a:rPr lang="en-US" altLang="ja-JP" dirty="0">
                <a:latin typeface="+mn-lt"/>
              </a:rPr>
              <a:t>link to various information beneficial for Japanese Studies </a:t>
            </a:r>
            <a:r>
              <a:rPr lang="en-US" altLang="ja-JP" dirty="0" smtClean="0">
                <a:latin typeface="+mn-lt"/>
              </a:rPr>
              <a:t>Librarians</a:t>
            </a:r>
            <a:endParaRPr lang="en-US" altLang="ja-JP" dirty="0">
              <a:latin typeface="+mn-lt"/>
            </a:endParaRPr>
          </a:p>
          <a:p>
            <a:pPr lvl="1"/>
            <a:r>
              <a:rPr lang="en-US" altLang="ja-JP" dirty="0">
                <a:latin typeface="+mn-lt"/>
              </a:rPr>
              <a:t>For example: </a:t>
            </a:r>
            <a:endParaRPr lang="en-US" altLang="ja-JP" dirty="0" smtClean="0">
              <a:latin typeface="+mn-lt"/>
            </a:endParaRPr>
          </a:p>
          <a:p>
            <a:pPr lvl="2"/>
            <a:r>
              <a:rPr lang="en-US" altLang="ja-JP" dirty="0" smtClean="0">
                <a:latin typeface="+mn-lt"/>
              </a:rPr>
              <a:t>search </a:t>
            </a:r>
            <a:r>
              <a:rPr lang="en-US" altLang="ja-JP" dirty="0">
                <a:latin typeface="+mn-lt"/>
              </a:rPr>
              <a:t>guides (Research </a:t>
            </a:r>
            <a:r>
              <a:rPr lang="en-US" altLang="ja-JP" dirty="0" err="1" smtClean="0">
                <a:latin typeface="+mn-lt"/>
              </a:rPr>
              <a:t>Navi</a:t>
            </a:r>
            <a:r>
              <a:rPr lang="en-US" altLang="ja-JP" dirty="0" smtClean="0">
                <a:latin typeface="+mn-lt"/>
              </a:rPr>
              <a:t>)</a:t>
            </a:r>
          </a:p>
          <a:p>
            <a:pPr lvl="2"/>
            <a:r>
              <a:rPr lang="en-US" altLang="ja-JP" dirty="0" smtClean="0">
                <a:latin typeface="+mn-lt"/>
              </a:rPr>
              <a:t>bibliographic information,</a:t>
            </a:r>
          </a:p>
          <a:p>
            <a:pPr lvl="2"/>
            <a:r>
              <a:rPr lang="en-US" altLang="ja-JP" dirty="0" smtClean="0">
                <a:latin typeface="+mn-lt"/>
              </a:rPr>
              <a:t>training programs,</a:t>
            </a:r>
          </a:p>
          <a:p>
            <a:pPr lvl="2"/>
            <a:r>
              <a:rPr lang="en-US" altLang="ja-JP" dirty="0" smtClean="0">
                <a:latin typeface="+mn-lt"/>
              </a:rPr>
              <a:t>other </a:t>
            </a:r>
            <a:r>
              <a:rPr lang="en-US" altLang="ja-JP" dirty="0">
                <a:latin typeface="+mn-lt"/>
              </a:rPr>
              <a:t>related institutions, etc</a:t>
            </a:r>
            <a:r>
              <a:rPr lang="en-US" altLang="ja-JP" dirty="0" smtClean="0">
                <a:latin typeface="+mn-lt"/>
              </a:rPr>
              <a:t>.</a:t>
            </a:r>
            <a:endParaRPr kumimoji="1" lang="ja-JP" altLang="en-US" dirty="0">
              <a:latin typeface="+mn-lt"/>
            </a:endParaRPr>
          </a:p>
        </p:txBody>
      </p:sp>
      <p:pic>
        <p:nvPicPr>
          <p:cNvPr id="4" name="図 3"/>
          <p:cNvPicPr>
            <a:picLocks noChangeAspect="1"/>
          </p:cNvPicPr>
          <p:nvPr/>
        </p:nvPicPr>
        <p:blipFill rotWithShape="1">
          <a:blip r:embed="rId4"/>
          <a:srcRect t="1876" b="2473"/>
          <a:stretch/>
        </p:blipFill>
        <p:spPr>
          <a:xfrm>
            <a:off x="7868680" y="1600201"/>
            <a:ext cx="3721307" cy="4680000"/>
          </a:xfrm>
          <a:prstGeom prst="rect">
            <a:avLst/>
          </a:prstGeom>
          <a:ln w="25400">
            <a:solidFill>
              <a:srgbClr val="3E4057"/>
            </a:solidFill>
          </a:ln>
        </p:spPr>
      </p:pic>
      <p:sp>
        <p:nvSpPr>
          <p:cNvPr id="5" name="四角形吹き出し 4"/>
          <p:cNvSpPr/>
          <p:nvPr/>
        </p:nvSpPr>
        <p:spPr>
          <a:xfrm>
            <a:off x="8223789" y="2722180"/>
            <a:ext cx="2966849" cy="2067599"/>
          </a:xfrm>
          <a:prstGeom prst="wedgeRectCallout">
            <a:avLst>
              <a:gd name="adj1" fmla="val 17946"/>
              <a:gd name="adj2" fmla="val 115219"/>
            </a:avLst>
          </a:prstGeom>
          <a:ln w="25400">
            <a:solidFill>
              <a:srgbClr val="3E4057"/>
            </a:solidFill>
          </a:ln>
        </p:spPr>
        <p:style>
          <a:lnRef idx="2">
            <a:schemeClr val="accent3">
              <a:shade val="50000"/>
            </a:schemeClr>
          </a:lnRef>
          <a:fillRef idx="1">
            <a:schemeClr val="accent3"/>
          </a:fillRef>
          <a:effectRef idx="0">
            <a:schemeClr val="accent3"/>
          </a:effectRef>
          <a:fontRef idx="minor">
            <a:schemeClr val="lt1"/>
          </a:fontRef>
        </p:style>
        <p:txBody>
          <a:bodyPr tIns="81000" rtlCol="0" anchor="t" anchorCtr="0"/>
          <a:lstStyle/>
          <a:p>
            <a:pPr algn="ctr">
              <a:lnSpc>
                <a:spcPts val="1650"/>
              </a:lnSpc>
            </a:pPr>
            <a:r>
              <a:rPr lang="en-US" altLang="ja-JP" sz="2100" dirty="0">
                <a:solidFill>
                  <a:schemeClr val="bg1"/>
                </a:solidFill>
              </a:rPr>
              <a:t>The link is at the BOTTOM of the top page!</a:t>
            </a:r>
            <a:endParaRPr lang="ja-JP" altLang="en-US" sz="2100" dirty="0">
              <a:solidFill>
                <a:schemeClr val="bg1"/>
              </a:solidFill>
            </a:endParaRPr>
          </a:p>
        </p:txBody>
      </p:sp>
      <p:pic>
        <p:nvPicPr>
          <p:cNvPr id="6" name="図 5"/>
          <p:cNvPicPr>
            <a:picLocks noChangeAspect="1"/>
          </p:cNvPicPr>
          <p:nvPr/>
        </p:nvPicPr>
        <p:blipFill>
          <a:blip r:embed="rId5"/>
          <a:stretch>
            <a:fillRect/>
          </a:stretch>
        </p:blipFill>
        <p:spPr>
          <a:xfrm>
            <a:off x="8365437" y="3228080"/>
            <a:ext cx="2727794" cy="1458545"/>
          </a:xfrm>
          <a:prstGeom prst="rect">
            <a:avLst/>
          </a:prstGeom>
        </p:spPr>
      </p:pic>
      <p:sp>
        <p:nvSpPr>
          <p:cNvPr id="7" name="円/楕円 6"/>
          <p:cNvSpPr/>
          <p:nvPr/>
        </p:nvSpPr>
        <p:spPr>
          <a:xfrm>
            <a:off x="9816231" y="6158453"/>
            <a:ext cx="554277" cy="279241"/>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円/楕円 7"/>
          <p:cNvSpPr/>
          <p:nvPr/>
        </p:nvSpPr>
        <p:spPr>
          <a:xfrm>
            <a:off x="8671993" y="3727320"/>
            <a:ext cx="1953194" cy="468623"/>
          </a:xfrm>
          <a:prstGeom prst="ellipse">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 name="スライド番号プレースホルダー 8"/>
          <p:cNvSpPr>
            <a:spLocks noGrp="1"/>
          </p:cNvSpPr>
          <p:nvPr>
            <p:ph type="sldNum" sz="quarter" idx="12"/>
          </p:nvPr>
        </p:nvSpPr>
        <p:spPr/>
        <p:txBody>
          <a:bodyPr/>
          <a:lstStyle/>
          <a:p>
            <a:fld id="{2397F2D1-65A3-45EE-8E20-32FB97FA5EAD}" type="slidenum">
              <a:rPr kumimoji="1" lang="ja-JP" altLang="en-US" smtClean="0"/>
              <a:t>17</a:t>
            </a:fld>
            <a:endParaRPr kumimoji="1" lang="ja-JP" altLang="en-US" dirty="0"/>
          </a:p>
        </p:txBody>
      </p:sp>
    </p:spTree>
    <p:extLst>
      <p:ext uri="{BB962C8B-B14F-4D97-AF65-F5344CB8AC3E}">
        <p14:creationId xmlns:p14="http://schemas.microsoft.com/office/powerpoint/2010/main" val="3271798140"/>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dirty="0">
                <a:latin typeface="+mj-lt"/>
              </a:rPr>
              <a:t>NDL is ready to support you!</a:t>
            </a:r>
            <a:endParaRPr kumimoji="1" lang="ja-JP" altLang="en-US" dirty="0">
              <a:latin typeface="+mj-lt"/>
            </a:endParaRPr>
          </a:p>
        </p:txBody>
      </p:sp>
      <p:sp>
        <p:nvSpPr>
          <p:cNvPr id="3" name="コンテンツ プレースホルダー 2"/>
          <p:cNvSpPr>
            <a:spLocks noGrp="1"/>
          </p:cNvSpPr>
          <p:nvPr>
            <p:ph idx="1"/>
          </p:nvPr>
        </p:nvSpPr>
        <p:spPr/>
        <p:txBody>
          <a:bodyPr>
            <a:normAutofit fontScale="92500" lnSpcReduction="10000"/>
          </a:bodyPr>
          <a:lstStyle/>
          <a:p>
            <a:r>
              <a:rPr lang="en-US" altLang="ja-JP" dirty="0">
                <a:latin typeface="+mn-lt"/>
              </a:rPr>
              <a:t>“National Diet Library Newsletter” </a:t>
            </a:r>
            <a:r>
              <a:rPr lang="en-US" altLang="ja-JP" sz="3000" dirty="0">
                <a:latin typeface="+mn-lt"/>
                <a:hlinkClick r:id="rId3"/>
              </a:rPr>
              <a:t>http://www.ndl.go.jp/en/publication/ndl_newsletter/index.html</a:t>
            </a:r>
            <a:endParaRPr lang="en-US" altLang="ja-JP" sz="3000" dirty="0">
              <a:latin typeface="+mn-lt"/>
            </a:endParaRPr>
          </a:p>
          <a:p>
            <a:pPr lvl="1"/>
            <a:r>
              <a:rPr lang="en-US" altLang="ja-JP" sz="3000" dirty="0">
                <a:latin typeface="+mn-lt"/>
              </a:rPr>
              <a:t>Carries articles introducing NDL’s collections, events, etc.</a:t>
            </a:r>
          </a:p>
          <a:p>
            <a:pPr lvl="1"/>
            <a:r>
              <a:rPr lang="en-US" altLang="ja-JP" sz="3000" dirty="0">
                <a:latin typeface="+mn-lt"/>
              </a:rPr>
              <a:t>For example</a:t>
            </a:r>
            <a:r>
              <a:rPr lang="en-US" altLang="ja-JP" sz="3000" dirty="0" smtClean="0">
                <a:latin typeface="+mn-lt"/>
              </a:rPr>
              <a:t>:</a:t>
            </a:r>
          </a:p>
          <a:p>
            <a:pPr lvl="2"/>
            <a:r>
              <a:rPr lang="en-US" altLang="ja-JP" sz="3000" dirty="0">
                <a:latin typeface="+mn-lt"/>
              </a:rPr>
              <a:t> “Materials available in the Modern Japanese Political History Materials Room”</a:t>
            </a:r>
          </a:p>
          <a:p>
            <a:pPr marL="1885950" lvl="3" indent="-514350">
              <a:buFont typeface="+mj-lt"/>
              <a:buAutoNum type="arabicPeriod"/>
            </a:pPr>
            <a:r>
              <a:rPr lang="en-US" altLang="ja-JP" sz="2600" dirty="0" smtClean="0">
                <a:latin typeface="+mn-lt"/>
                <a:hlinkClick r:id="rId4"/>
              </a:rPr>
              <a:t>http</a:t>
            </a:r>
            <a:r>
              <a:rPr lang="en-US" altLang="ja-JP" sz="2600" dirty="0">
                <a:latin typeface="+mn-lt"/>
                <a:hlinkClick r:id="rId4"/>
              </a:rPr>
              <a:t>://www.ndl.go.jp/en/publication/ndl_newsletter/200/20002.html</a:t>
            </a:r>
            <a:r>
              <a:rPr lang="en-US" altLang="ja-JP" sz="2600" dirty="0">
                <a:latin typeface="+mn-lt"/>
              </a:rPr>
              <a:t> </a:t>
            </a:r>
            <a:r>
              <a:rPr lang="ja-JP" altLang="en-US" sz="2600" dirty="0">
                <a:latin typeface="+mn-lt"/>
              </a:rPr>
              <a:t>　</a:t>
            </a:r>
          </a:p>
          <a:p>
            <a:pPr marL="1885950" lvl="3" indent="-514350">
              <a:buFont typeface="+mj-lt"/>
              <a:buAutoNum type="arabicPeriod"/>
            </a:pPr>
            <a:r>
              <a:rPr lang="en-US" altLang="ja-JP" sz="2600" dirty="0" smtClean="0">
                <a:latin typeface="+mn-lt"/>
                <a:hlinkClick r:id="rId5"/>
              </a:rPr>
              <a:t>http</a:t>
            </a:r>
            <a:r>
              <a:rPr lang="en-US" altLang="ja-JP" sz="2600" dirty="0">
                <a:latin typeface="+mn-lt"/>
                <a:hlinkClick r:id="rId5"/>
              </a:rPr>
              <a:t>://</a:t>
            </a:r>
            <a:r>
              <a:rPr lang="en-US" altLang="ja-JP" sz="2600" dirty="0" smtClean="0">
                <a:latin typeface="+mn-lt"/>
                <a:hlinkClick r:id="rId5"/>
              </a:rPr>
              <a:t>www.ndl.go.jp/en/publication/ndl_newsletter/201/20102.html</a:t>
            </a:r>
            <a:endParaRPr lang="en-US" altLang="ja-JP" sz="2600" dirty="0" smtClean="0">
              <a:latin typeface="+mn-lt"/>
            </a:endParaRPr>
          </a:p>
          <a:p>
            <a:pPr lvl="2"/>
            <a:r>
              <a:rPr lang="en-US" altLang="ja-JP" sz="3000" dirty="0" smtClean="0">
                <a:latin typeface="+mn-lt"/>
              </a:rPr>
              <a:t>“Guide </a:t>
            </a:r>
            <a:r>
              <a:rPr lang="en-US" altLang="ja-JP" sz="3000" dirty="0">
                <a:latin typeface="+mn-lt"/>
              </a:rPr>
              <a:t>to finding an author's year of death</a:t>
            </a:r>
            <a:r>
              <a:rPr lang="en-US" altLang="ja-JP" sz="3000" dirty="0" smtClean="0">
                <a:latin typeface="+mn-lt"/>
              </a:rPr>
              <a:t>”</a:t>
            </a:r>
          </a:p>
          <a:p>
            <a:pPr marL="914400" lvl="2" indent="0">
              <a:buNone/>
            </a:pPr>
            <a:r>
              <a:rPr lang="en-US" altLang="ja-JP" sz="3000" dirty="0" smtClean="0">
                <a:latin typeface="+mn-lt"/>
              </a:rPr>
              <a:t>            </a:t>
            </a:r>
            <a:r>
              <a:rPr lang="en-US" altLang="ja-JP" sz="2600" dirty="0" smtClean="0">
                <a:latin typeface="+mn-lt"/>
                <a:hlinkClick r:id="rId6"/>
              </a:rPr>
              <a:t>http</a:t>
            </a:r>
            <a:r>
              <a:rPr lang="en-US" altLang="ja-JP" sz="2600" dirty="0">
                <a:latin typeface="+mn-lt"/>
                <a:hlinkClick r:id="rId6"/>
              </a:rPr>
              <a:t>://www.ndl.go.jp/en/publication/ndl_newsletter/201/20104.html</a:t>
            </a:r>
            <a:endParaRPr lang="en-US" altLang="ja-JP" sz="2600" dirty="0">
              <a:latin typeface="+mn-lt"/>
            </a:endParaRPr>
          </a:p>
          <a:p>
            <a:pPr lvl="1"/>
            <a:endParaRPr lang="en-US" altLang="ja-JP" dirty="0">
              <a:latin typeface="+mn-lt"/>
            </a:endParaRPr>
          </a:p>
        </p:txBody>
      </p:sp>
      <p:sp>
        <p:nvSpPr>
          <p:cNvPr id="4" name="スライド番号プレースホルダー 3"/>
          <p:cNvSpPr>
            <a:spLocks noGrp="1"/>
          </p:cNvSpPr>
          <p:nvPr>
            <p:ph type="sldNum" sz="quarter" idx="12"/>
          </p:nvPr>
        </p:nvSpPr>
        <p:spPr/>
        <p:txBody>
          <a:bodyPr/>
          <a:lstStyle/>
          <a:p>
            <a:fld id="{2397F2D1-65A3-45EE-8E20-32FB97FA5EAD}" type="slidenum">
              <a:rPr kumimoji="1" lang="ja-JP" altLang="en-US" smtClean="0"/>
              <a:t>18</a:t>
            </a:fld>
            <a:endParaRPr kumimoji="1" lang="ja-JP" altLang="en-US" dirty="0"/>
          </a:p>
        </p:txBody>
      </p:sp>
    </p:spTree>
    <p:extLst>
      <p:ext uri="{BB962C8B-B14F-4D97-AF65-F5344CB8AC3E}">
        <p14:creationId xmlns:p14="http://schemas.microsoft.com/office/powerpoint/2010/main" val="66907533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dirty="0">
                <a:latin typeface="+mj-lt"/>
              </a:rPr>
              <a:t>NDL is ready to support you!</a:t>
            </a:r>
            <a:endParaRPr kumimoji="1" lang="ja-JP" altLang="en-US" dirty="0">
              <a:latin typeface="+mj-lt"/>
            </a:endParaRPr>
          </a:p>
        </p:txBody>
      </p:sp>
      <p:sp>
        <p:nvSpPr>
          <p:cNvPr id="3" name="コンテンツ プレースホルダー 2"/>
          <p:cNvSpPr>
            <a:spLocks noGrp="1"/>
          </p:cNvSpPr>
          <p:nvPr>
            <p:ph idx="1"/>
          </p:nvPr>
        </p:nvSpPr>
        <p:spPr>
          <a:xfrm>
            <a:off x="609600" y="1600201"/>
            <a:ext cx="6798945" cy="4525963"/>
          </a:xfrm>
        </p:spPr>
        <p:txBody>
          <a:bodyPr>
            <a:normAutofit/>
          </a:bodyPr>
          <a:lstStyle/>
          <a:p>
            <a:r>
              <a:rPr lang="en-US" altLang="ja-JP" dirty="0">
                <a:latin typeface="+mn-lt"/>
              </a:rPr>
              <a:t>The NDL launched an English Twitter account this </a:t>
            </a:r>
            <a:r>
              <a:rPr lang="en-US" altLang="ja-JP" dirty="0" smtClean="0">
                <a:latin typeface="+mn-lt"/>
              </a:rPr>
              <a:t>March</a:t>
            </a:r>
            <a:r>
              <a:rPr lang="ja-JP" altLang="en-US" dirty="0" smtClean="0">
                <a:latin typeface="+mn-lt"/>
              </a:rPr>
              <a:t> </a:t>
            </a:r>
            <a:r>
              <a:rPr lang="en-US" altLang="ja-JP" dirty="0" smtClean="0">
                <a:latin typeface="+mn-lt"/>
              </a:rPr>
              <a:t>!</a:t>
            </a:r>
            <a:r>
              <a:rPr lang="en-US" altLang="ja-JP" dirty="0">
                <a:latin typeface="+mn-lt"/>
              </a:rPr>
              <a:t> </a:t>
            </a:r>
            <a:r>
              <a:rPr lang="en-US" altLang="ja-JP" dirty="0">
                <a:latin typeface="+mn-lt"/>
                <a:hlinkClick r:id="rId3"/>
              </a:rPr>
              <a:t>https://</a:t>
            </a:r>
            <a:r>
              <a:rPr lang="en-US" altLang="ja-JP" dirty="0" smtClean="0">
                <a:latin typeface="+mn-lt"/>
                <a:hlinkClick r:id="rId3"/>
              </a:rPr>
              <a:t>twitter.com/ndljp_en</a:t>
            </a:r>
            <a:endParaRPr lang="en-US" altLang="ja-JP" dirty="0">
              <a:latin typeface="+mn-lt"/>
            </a:endParaRPr>
          </a:p>
        </p:txBody>
      </p:sp>
      <p:pic>
        <p:nvPicPr>
          <p:cNvPr id="4" name="図 3"/>
          <p:cNvPicPr>
            <a:picLocks noChangeAspect="1"/>
          </p:cNvPicPr>
          <p:nvPr/>
        </p:nvPicPr>
        <p:blipFill rotWithShape="1">
          <a:blip r:embed="rId4">
            <a:extLst>
              <a:ext uri="{28A0092B-C50C-407E-A947-70E740481C1C}">
                <a14:useLocalDpi xmlns:a14="http://schemas.microsoft.com/office/drawing/2010/main" val="0"/>
              </a:ext>
            </a:extLst>
          </a:blip>
          <a:srcRect t="1" b="2721"/>
          <a:stretch/>
        </p:blipFill>
        <p:spPr>
          <a:xfrm>
            <a:off x="7408545" y="1600201"/>
            <a:ext cx="4173855" cy="4644000"/>
          </a:xfrm>
          <a:prstGeom prst="rect">
            <a:avLst/>
          </a:prstGeom>
          <a:ln w="25400">
            <a:solidFill>
              <a:srgbClr val="3E4057"/>
            </a:solidFill>
          </a:ln>
        </p:spPr>
      </p:pic>
      <p:sp>
        <p:nvSpPr>
          <p:cNvPr id="5" name="スライド番号プレースホルダー 4"/>
          <p:cNvSpPr>
            <a:spLocks noGrp="1"/>
          </p:cNvSpPr>
          <p:nvPr>
            <p:ph type="sldNum" sz="quarter" idx="12"/>
          </p:nvPr>
        </p:nvSpPr>
        <p:spPr/>
        <p:txBody>
          <a:bodyPr/>
          <a:lstStyle/>
          <a:p>
            <a:fld id="{2397F2D1-65A3-45EE-8E20-32FB97FA5EAD}" type="slidenum">
              <a:rPr kumimoji="1" lang="ja-JP" altLang="en-US" smtClean="0"/>
              <a:t>19</a:t>
            </a:fld>
            <a:endParaRPr kumimoji="1" lang="ja-JP" altLang="en-US" dirty="0"/>
          </a:p>
        </p:txBody>
      </p:sp>
    </p:spTree>
    <p:extLst>
      <p:ext uri="{BB962C8B-B14F-4D97-AF65-F5344CB8AC3E}">
        <p14:creationId xmlns:p14="http://schemas.microsoft.com/office/powerpoint/2010/main" val="38467563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pPr algn="l"/>
            <a:r>
              <a:rPr lang="en-US" altLang="ja-JP" dirty="0">
                <a:latin typeface="+mj-lt"/>
              </a:rPr>
              <a:t>Today’s Topic</a:t>
            </a:r>
            <a:endParaRPr kumimoji="1" lang="ja-JP" altLang="en-US" dirty="0">
              <a:latin typeface="+mj-lt"/>
            </a:endParaRPr>
          </a:p>
        </p:txBody>
      </p:sp>
      <p:sp>
        <p:nvSpPr>
          <p:cNvPr id="3" name="コンテンツ プレースホルダー 2"/>
          <p:cNvSpPr>
            <a:spLocks noGrp="1"/>
          </p:cNvSpPr>
          <p:nvPr>
            <p:ph idx="1"/>
          </p:nvPr>
        </p:nvSpPr>
        <p:spPr>
          <a:prstGeom prst="rect">
            <a:avLst/>
          </a:prstGeom>
        </p:spPr>
        <p:txBody>
          <a:bodyPr>
            <a:normAutofit/>
          </a:bodyPr>
          <a:lstStyle/>
          <a:p>
            <a:pPr marL="514350" indent="-514350">
              <a:buFont typeface="+mj-lt"/>
              <a:buAutoNum type="arabicPeriod"/>
            </a:pPr>
            <a:r>
              <a:rPr lang="en-US" altLang="ja-JP" dirty="0" smtClean="0">
                <a:latin typeface="+mj-lt"/>
              </a:rPr>
              <a:t>General Information </a:t>
            </a:r>
            <a:r>
              <a:rPr lang="en-US" altLang="ja-JP" dirty="0">
                <a:latin typeface="+mj-lt"/>
              </a:rPr>
              <a:t>of ILL/DD </a:t>
            </a:r>
            <a:r>
              <a:rPr lang="en-US" altLang="ja-JP" dirty="0" smtClean="0">
                <a:latin typeface="+mj-lt"/>
              </a:rPr>
              <a:t>Services</a:t>
            </a:r>
            <a:endParaRPr lang="ja-JP" altLang="en-US" dirty="0">
              <a:latin typeface="+mj-lt"/>
            </a:endParaRPr>
          </a:p>
          <a:p>
            <a:pPr marL="514350" indent="-514350">
              <a:buFont typeface="+mj-lt"/>
              <a:buAutoNum type="arabicPeriod"/>
            </a:pPr>
            <a:r>
              <a:rPr lang="en-US" altLang="ja-JP" dirty="0" smtClean="0">
                <a:latin typeface="+mj-lt"/>
              </a:rPr>
              <a:t>How </a:t>
            </a:r>
            <a:r>
              <a:rPr lang="en-US" altLang="ja-JP" dirty="0">
                <a:latin typeface="+mj-lt"/>
              </a:rPr>
              <a:t>to Make a </a:t>
            </a:r>
            <a:r>
              <a:rPr lang="en-US" altLang="ja-JP" dirty="0" smtClean="0">
                <a:latin typeface="+mj-lt"/>
              </a:rPr>
              <a:t>Request</a:t>
            </a:r>
          </a:p>
          <a:p>
            <a:pPr marL="514350" indent="-514350">
              <a:buFont typeface="+mj-lt"/>
              <a:buAutoNum type="arabicPeriod"/>
            </a:pPr>
            <a:r>
              <a:rPr lang="en-US" altLang="ja-JP" dirty="0">
                <a:latin typeface="+mj-lt"/>
              </a:rPr>
              <a:t>About Copying Service and </a:t>
            </a:r>
            <a:r>
              <a:rPr lang="en-US" altLang="ja-JP" dirty="0" smtClean="0">
                <a:latin typeface="+mj-lt"/>
              </a:rPr>
              <a:t>Copyright</a:t>
            </a:r>
            <a:endParaRPr lang="ja-JP" altLang="en-US" dirty="0">
              <a:latin typeface="+mj-lt"/>
            </a:endParaRPr>
          </a:p>
          <a:p>
            <a:pPr marL="514350" indent="-514350">
              <a:buFont typeface="+mj-lt"/>
              <a:buAutoNum type="arabicPeriod"/>
            </a:pPr>
            <a:r>
              <a:rPr lang="en-US" altLang="ja-JP" dirty="0" smtClean="0">
                <a:latin typeface="+mj-lt"/>
              </a:rPr>
              <a:t>“For </a:t>
            </a:r>
            <a:r>
              <a:rPr lang="en-US" altLang="ja-JP" dirty="0">
                <a:latin typeface="+mj-lt"/>
              </a:rPr>
              <a:t>Japanese </a:t>
            </a:r>
            <a:r>
              <a:rPr lang="en-US" altLang="ja-JP" dirty="0" smtClean="0">
                <a:latin typeface="+mj-lt"/>
              </a:rPr>
              <a:t>Studies</a:t>
            </a:r>
            <a:r>
              <a:rPr lang="en-US" altLang="ja-JP" dirty="0">
                <a:latin typeface="+mj-lt"/>
              </a:rPr>
              <a:t>” in the NDL Website</a:t>
            </a:r>
            <a:endParaRPr lang="ja-JP" altLang="en-US" dirty="0" smtClean="0">
              <a:latin typeface="+mj-lt"/>
            </a:endParaRPr>
          </a:p>
        </p:txBody>
      </p:sp>
      <p:sp>
        <p:nvSpPr>
          <p:cNvPr id="4" name="スライド番号プレースホルダー 3"/>
          <p:cNvSpPr>
            <a:spLocks noGrp="1"/>
          </p:cNvSpPr>
          <p:nvPr>
            <p:ph type="sldNum" sz="quarter" idx="12"/>
          </p:nvPr>
        </p:nvSpPr>
        <p:spPr/>
        <p:txBody>
          <a:bodyPr/>
          <a:lstStyle/>
          <a:p>
            <a:fld id="{2397F2D1-65A3-45EE-8E20-32FB97FA5EAD}" type="slidenum">
              <a:rPr kumimoji="1" lang="ja-JP" altLang="en-US" smtClean="0"/>
              <a:t>2</a:t>
            </a:fld>
            <a:endParaRPr kumimoji="1" lang="ja-JP" altLang="en-US" dirty="0"/>
          </a:p>
        </p:txBody>
      </p:sp>
    </p:spTree>
    <p:extLst>
      <p:ext uri="{BB962C8B-B14F-4D97-AF65-F5344CB8AC3E}">
        <p14:creationId xmlns:p14="http://schemas.microsoft.com/office/powerpoint/2010/main" val="201468593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ctrTitle"/>
          </p:nvPr>
        </p:nvSpPr>
        <p:spPr/>
        <p:txBody>
          <a:bodyPr/>
          <a:lstStyle/>
          <a:p>
            <a:r>
              <a:rPr lang="en-US" altLang="ja-JP" dirty="0">
                <a:latin typeface="+mj-lt"/>
              </a:rPr>
              <a:t>Thank you very much </a:t>
            </a:r>
            <a:r>
              <a:rPr lang="en-US" altLang="ja-JP" dirty="0" smtClean="0">
                <a:latin typeface="+mj-lt"/>
              </a:rPr>
              <a:t>for </a:t>
            </a:r>
            <a:r>
              <a:rPr lang="en-US" altLang="ja-JP" dirty="0">
                <a:latin typeface="+mj-lt"/>
              </a:rPr>
              <a:t>your kind </a:t>
            </a:r>
            <a:r>
              <a:rPr lang="en-US" altLang="ja-JP" dirty="0" smtClean="0">
                <a:latin typeface="+mj-lt"/>
              </a:rPr>
              <a:t>attention!</a:t>
            </a:r>
            <a:endParaRPr kumimoji="1" lang="ja-JP" altLang="en-US" dirty="0">
              <a:latin typeface="+mj-lt"/>
            </a:endParaRPr>
          </a:p>
        </p:txBody>
      </p:sp>
      <p:sp>
        <p:nvSpPr>
          <p:cNvPr id="6" name="サブタイトル 5"/>
          <p:cNvSpPr>
            <a:spLocks noGrp="1"/>
          </p:cNvSpPr>
          <p:nvPr>
            <p:ph type="subTitle" idx="1"/>
          </p:nvPr>
        </p:nvSpPr>
        <p:spPr/>
        <p:txBody>
          <a:bodyPr/>
          <a:lstStyle/>
          <a:p>
            <a:endParaRPr kumimoji="1" lang="ja-JP" altLang="en-US"/>
          </a:p>
        </p:txBody>
      </p:sp>
    </p:spTree>
    <p:extLst>
      <p:ext uri="{BB962C8B-B14F-4D97-AF65-F5344CB8AC3E}">
        <p14:creationId xmlns:p14="http://schemas.microsoft.com/office/powerpoint/2010/main" val="250910075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idx="1"/>
          </p:nvPr>
        </p:nvSpPr>
        <p:spPr/>
        <p:txBody>
          <a:bodyPr>
            <a:normAutofit/>
          </a:bodyPr>
          <a:lstStyle/>
          <a:p>
            <a:pPr algn="r"/>
            <a:r>
              <a:rPr lang="en-US" altLang="ja-JP" sz="4400" dirty="0" smtClean="0">
                <a:solidFill>
                  <a:srgbClr val="32B490"/>
                </a:solidFill>
                <a:latin typeface="+mj-lt"/>
              </a:rPr>
              <a:t>1. General </a:t>
            </a:r>
            <a:r>
              <a:rPr lang="en-US" altLang="ja-JP" sz="4400" dirty="0">
                <a:solidFill>
                  <a:srgbClr val="32B490"/>
                </a:solidFill>
                <a:latin typeface="+mj-lt"/>
              </a:rPr>
              <a:t>Information of ILL/DD </a:t>
            </a:r>
            <a:r>
              <a:rPr lang="en-US" altLang="ja-JP" sz="4400" dirty="0" smtClean="0">
                <a:solidFill>
                  <a:srgbClr val="32B490"/>
                </a:solidFill>
                <a:latin typeface="+mj-lt"/>
              </a:rPr>
              <a:t>Services</a:t>
            </a:r>
            <a:endParaRPr lang="en-US" altLang="ja-JP" sz="4400" dirty="0">
              <a:solidFill>
                <a:srgbClr val="32B490"/>
              </a:solidFill>
              <a:latin typeface="+mj-lt"/>
            </a:endParaRPr>
          </a:p>
        </p:txBody>
      </p:sp>
      <p:sp>
        <p:nvSpPr>
          <p:cNvPr id="4" name="スライド番号プレースホルダー 3"/>
          <p:cNvSpPr>
            <a:spLocks noGrp="1"/>
          </p:cNvSpPr>
          <p:nvPr>
            <p:ph type="sldNum" sz="quarter" idx="12"/>
          </p:nvPr>
        </p:nvSpPr>
        <p:spPr/>
        <p:txBody>
          <a:bodyPr/>
          <a:lstStyle/>
          <a:p>
            <a:fld id="{2397F2D1-65A3-45EE-8E20-32FB97FA5EAD}" type="slidenum">
              <a:rPr kumimoji="1" lang="ja-JP" altLang="en-US" smtClean="0"/>
              <a:t>3</a:t>
            </a:fld>
            <a:endParaRPr kumimoji="1" lang="ja-JP" altLang="en-US" dirty="0"/>
          </a:p>
        </p:txBody>
      </p:sp>
    </p:spTree>
    <p:extLst>
      <p:ext uri="{BB962C8B-B14F-4D97-AF65-F5344CB8AC3E}">
        <p14:creationId xmlns:p14="http://schemas.microsoft.com/office/powerpoint/2010/main" val="2512923778"/>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noAutofit/>
          </a:bodyPr>
          <a:lstStyle/>
          <a:p>
            <a:pPr algn="l"/>
            <a:r>
              <a:rPr lang="en-US" altLang="ja-JP" dirty="0">
                <a:solidFill>
                  <a:srgbClr val="32B490"/>
                </a:solidFill>
                <a:latin typeface="+mj-lt"/>
              </a:rPr>
              <a:t>General Information on ILL/DD </a:t>
            </a:r>
            <a:r>
              <a:rPr lang="en-US" altLang="ja-JP" dirty="0" smtClean="0">
                <a:solidFill>
                  <a:srgbClr val="32B490"/>
                </a:solidFill>
                <a:latin typeface="+mj-lt"/>
              </a:rPr>
              <a:t>services</a:t>
            </a:r>
            <a:endParaRPr kumimoji="1" lang="ja-JP" altLang="en-US" dirty="0">
              <a:solidFill>
                <a:srgbClr val="32B490"/>
              </a:solidFill>
              <a:latin typeface="+mj-lt"/>
            </a:endParaRPr>
          </a:p>
        </p:txBody>
      </p:sp>
      <p:graphicFrame>
        <p:nvGraphicFramePr>
          <p:cNvPr id="12" name="コンテンツ プレースホルダー 11"/>
          <p:cNvGraphicFramePr>
            <a:graphicFrameLocks noGrp="1"/>
          </p:cNvGraphicFramePr>
          <p:nvPr>
            <p:ph sz="half" idx="1"/>
            <p:extLst>
              <p:ext uri="{D42A27DB-BD31-4B8C-83A1-F6EECF244321}">
                <p14:modId xmlns:p14="http://schemas.microsoft.com/office/powerpoint/2010/main" val="1377013346"/>
              </p:ext>
            </p:extLst>
          </p:nvPr>
        </p:nvGraphicFramePr>
        <p:xfrm>
          <a:off x="767408" y="1600200"/>
          <a:ext cx="5220000" cy="2499359"/>
        </p:xfrm>
        <a:graphic>
          <a:graphicData uri="http://schemas.openxmlformats.org/drawingml/2006/table">
            <a:tbl>
              <a:tblPr firstRow="1" bandRow="1">
                <a:tableStyleId>{93296810-A885-4BE3-A3E7-6D5BEEA58F35}</a:tableStyleId>
              </a:tblPr>
              <a:tblGrid>
                <a:gridCol w="5220000"/>
              </a:tblGrid>
              <a:tr h="370840">
                <a:tc>
                  <a:txBody>
                    <a:bodyPr/>
                    <a:lstStyle/>
                    <a:p>
                      <a:r>
                        <a:rPr kumimoji="1" lang="en-US" altLang="ja-JP" sz="2800" dirty="0" err="1" smtClean="0"/>
                        <a:t>Photoduplication</a:t>
                      </a:r>
                      <a:r>
                        <a:rPr kumimoji="1" lang="en-US" altLang="ja-JP" sz="2800" dirty="0" smtClean="0"/>
                        <a:t> Service</a:t>
                      </a:r>
                      <a:endParaRPr kumimoji="1" lang="ja-JP" altLang="en-US" sz="2800" dirty="0"/>
                    </a:p>
                  </a:txBody>
                  <a:tcPr/>
                </a:tc>
              </a:tr>
              <a:tr h="370840">
                <a:tc>
                  <a:txBody>
                    <a:bodyPr/>
                    <a:lstStyle/>
                    <a:p>
                      <a:r>
                        <a:rPr kumimoji="1" lang="en-US" altLang="ja-JP" sz="2800" dirty="0" smtClean="0">
                          <a:solidFill>
                            <a:srgbClr val="3E4057"/>
                          </a:solidFill>
                        </a:rPr>
                        <a:t>User Registration is required</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800" dirty="0" smtClean="0">
                          <a:solidFill>
                            <a:srgbClr val="3E4057"/>
                          </a:solidFill>
                        </a:rPr>
                        <a:t>Copy Method: Photocopy or Microfilm printing</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800" dirty="0" smtClean="0">
                          <a:solidFill>
                            <a:srgbClr val="3E4057"/>
                          </a:solidFill>
                        </a:rPr>
                        <a:t>Shipping Method: Postal Mail only</a:t>
                      </a:r>
                    </a:p>
                  </a:txBody>
                  <a:tcPr/>
                </a:tc>
              </a:tr>
            </a:tbl>
          </a:graphicData>
        </a:graphic>
      </p:graphicFrame>
      <p:graphicFrame>
        <p:nvGraphicFramePr>
          <p:cNvPr id="14" name="コンテンツ プレースホルダー 13"/>
          <p:cNvGraphicFramePr>
            <a:graphicFrameLocks noGrp="1"/>
          </p:cNvGraphicFramePr>
          <p:nvPr>
            <p:ph sz="half" idx="2"/>
            <p:extLst>
              <p:ext uri="{D42A27DB-BD31-4B8C-83A1-F6EECF244321}">
                <p14:modId xmlns:p14="http://schemas.microsoft.com/office/powerpoint/2010/main" val="4246105933"/>
              </p:ext>
            </p:extLst>
          </p:nvPr>
        </p:nvGraphicFramePr>
        <p:xfrm>
          <a:off x="6172200" y="1600200"/>
          <a:ext cx="5220000" cy="2926079"/>
        </p:xfrm>
        <a:graphic>
          <a:graphicData uri="http://schemas.openxmlformats.org/drawingml/2006/table">
            <a:tbl>
              <a:tblPr firstRow="1" bandRow="1">
                <a:tableStyleId>{F5AB1C69-6EDB-4FF4-983F-18BD219EF322}</a:tableStyleId>
              </a:tblPr>
              <a:tblGrid>
                <a:gridCol w="5220000"/>
              </a:tblGrid>
              <a:tr h="370840">
                <a:tc>
                  <a:txBody>
                    <a:bodyPr/>
                    <a:lstStyle/>
                    <a:p>
                      <a:r>
                        <a:rPr kumimoji="1" lang="en-US" altLang="ja-JP" sz="2800" dirty="0" smtClean="0"/>
                        <a:t>Interlibrary Loan Service</a:t>
                      </a:r>
                      <a:endParaRPr kumimoji="1" lang="ja-JP" altLang="en-US" sz="2800" dirty="0"/>
                    </a:p>
                  </a:txBody>
                  <a:tcPr/>
                </a:tc>
              </a:tr>
              <a:tr h="370840">
                <a:tc>
                  <a:txBody>
                    <a:bodyPr/>
                    <a:lstStyle/>
                    <a:p>
                      <a:r>
                        <a:rPr kumimoji="1" lang="en-US" altLang="ja-JP" sz="2800" dirty="0" smtClean="0">
                          <a:solidFill>
                            <a:srgbClr val="3E4057"/>
                          </a:solidFill>
                        </a:rPr>
                        <a:t>“User Registration for ILL” is required</a:t>
                      </a:r>
                      <a:endParaRPr kumimoji="1" lang="ja-JP" altLang="en-US" sz="2800" dirty="0">
                        <a:solidFill>
                          <a:srgbClr val="3E4057"/>
                        </a:solidFill>
                      </a:endParaRPr>
                    </a:p>
                  </a:txBody>
                  <a:tcPr/>
                </a:tc>
              </a:tr>
              <a:tr h="370840">
                <a:tc>
                  <a:txBody>
                    <a:bodyPr/>
                    <a:lstStyle/>
                    <a:p>
                      <a:r>
                        <a:rPr kumimoji="1" lang="en-US" altLang="ja-JP" sz="2800" dirty="0" smtClean="0">
                          <a:solidFill>
                            <a:srgbClr val="3E4057"/>
                          </a:solidFill>
                        </a:rPr>
                        <a:t>Not all NDL materials are loanable</a:t>
                      </a:r>
                      <a:endParaRPr kumimoji="1" lang="ja-JP" altLang="en-US" sz="2800" dirty="0">
                        <a:solidFill>
                          <a:srgbClr val="3E4057"/>
                        </a:solidFill>
                      </a:endParaRPr>
                    </a:p>
                  </a:txBody>
                  <a:tcPr/>
                </a:tc>
              </a:tr>
              <a:tr h="370840">
                <a:tc>
                  <a:txBody>
                    <a:bodyPr/>
                    <a:lstStyle/>
                    <a:p>
                      <a:r>
                        <a:rPr kumimoji="1" lang="en-US" altLang="ja-JP" sz="2800" dirty="0" smtClean="0">
                          <a:solidFill>
                            <a:srgbClr val="3E4057"/>
                          </a:solidFill>
                        </a:rPr>
                        <a:t>Read only in a reading room of the  library</a:t>
                      </a:r>
                      <a:endParaRPr kumimoji="1" lang="ja-JP" altLang="en-US" sz="2800" dirty="0">
                        <a:solidFill>
                          <a:srgbClr val="3E4057"/>
                        </a:solidFill>
                      </a:endParaRPr>
                    </a:p>
                  </a:txBody>
                  <a:tcPr/>
                </a:tc>
              </a:tr>
            </a:tbl>
          </a:graphicData>
        </a:graphic>
      </p:graphicFrame>
      <p:sp>
        <p:nvSpPr>
          <p:cNvPr id="2" name="スライド番号プレースホルダー 1"/>
          <p:cNvSpPr>
            <a:spLocks noGrp="1"/>
          </p:cNvSpPr>
          <p:nvPr>
            <p:ph type="sldNum" sz="quarter" idx="12"/>
          </p:nvPr>
        </p:nvSpPr>
        <p:spPr/>
        <p:txBody>
          <a:bodyPr/>
          <a:lstStyle/>
          <a:p>
            <a:fld id="{2397F2D1-65A3-45EE-8E20-32FB97FA5EAD}" type="slidenum">
              <a:rPr kumimoji="1" lang="ja-JP" altLang="en-US" smtClean="0"/>
              <a:t>4</a:t>
            </a:fld>
            <a:endParaRPr kumimoji="1" lang="ja-JP" altLang="en-US"/>
          </a:p>
        </p:txBody>
      </p:sp>
    </p:spTree>
    <p:extLst>
      <p:ext uri="{BB962C8B-B14F-4D97-AF65-F5344CB8AC3E}">
        <p14:creationId xmlns:p14="http://schemas.microsoft.com/office/powerpoint/2010/main" val="26042623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en-US" altLang="ja-JP" dirty="0">
                <a:solidFill>
                  <a:srgbClr val="32B490"/>
                </a:solidFill>
                <a:latin typeface="+mj-lt"/>
              </a:rPr>
              <a:t>Materials for </a:t>
            </a:r>
            <a:r>
              <a:rPr lang="en-US" altLang="ja-JP" dirty="0" smtClean="0">
                <a:solidFill>
                  <a:srgbClr val="32B490"/>
                </a:solidFill>
                <a:latin typeface="+mj-lt"/>
              </a:rPr>
              <a:t>ILL/DD services</a:t>
            </a:r>
            <a:endParaRPr kumimoji="1" lang="ja-JP" altLang="en-US" dirty="0">
              <a:solidFill>
                <a:srgbClr val="32B490"/>
              </a:solidFill>
              <a:latin typeface="+mj-lt"/>
            </a:endParaRPr>
          </a:p>
        </p:txBody>
      </p:sp>
      <p:graphicFrame>
        <p:nvGraphicFramePr>
          <p:cNvPr id="5" name="コンテンツ プレースホルダー 4"/>
          <p:cNvGraphicFramePr>
            <a:graphicFrameLocks noGrp="1"/>
          </p:cNvGraphicFramePr>
          <p:nvPr>
            <p:ph sz="half" idx="1"/>
            <p:extLst>
              <p:ext uri="{D42A27DB-BD31-4B8C-83A1-F6EECF244321}">
                <p14:modId xmlns:p14="http://schemas.microsoft.com/office/powerpoint/2010/main" val="4198699693"/>
              </p:ext>
            </p:extLst>
          </p:nvPr>
        </p:nvGraphicFramePr>
        <p:xfrm>
          <a:off x="731984" y="1600200"/>
          <a:ext cx="5220000" cy="4571999"/>
        </p:xfrm>
        <a:graphic>
          <a:graphicData uri="http://schemas.openxmlformats.org/drawingml/2006/table">
            <a:tbl>
              <a:tblPr firstRow="1" bandRow="1">
                <a:tableStyleId>{93296810-A885-4BE3-A3E7-6D5BEEA58F35}</a:tableStyleId>
              </a:tblPr>
              <a:tblGrid>
                <a:gridCol w="332436"/>
                <a:gridCol w="518585"/>
                <a:gridCol w="4368979"/>
              </a:tblGrid>
              <a:tr h="37084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800" dirty="0" err="1" smtClean="0"/>
                        <a:t>Photoduplication</a:t>
                      </a:r>
                      <a:r>
                        <a:rPr kumimoji="1" lang="en-US" altLang="ja-JP" sz="2800" dirty="0" smtClean="0"/>
                        <a:t> Service</a:t>
                      </a:r>
                      <a:endParaRPr kumimoji="1" lang="ja-JP" altLang="en-US" sz="2800" dirty="0" smtClean="0"/>
                    </a:p>
                  </a:txBody>
                  <a:tcPr/>
                </a:tc>
                <a:tc hMerge="1">
                  <a:txBody>
                    <a:bodyPr/>
                    <a:lstStyle/>
                    <a:p>
                      <a:endParaRPr kumimoji="1" lang="ja-JP" altLang="en-US"/>
                    </a:p>
                  </a:txBody>
                  <a:tcPr/>
                </a:tc>
                <a:tc hMerge="1">
                  <a:txBody>
                    <a:bodyPr/>
                    <a:lstStyle/>
                    <a:p>
                      <a:endParaRPr kumimoji="1" lang="ja-JP" altLang="en-US"/>
                    </a:p>
                  </a:txBody>
                  <a:tcPr/>
                </a:tc>
              </a:tr>
              <a:tr h="370840">
                <a:tc gridSpan="2">
                  <a:txBody>
                    <a:bodyPr/>
                    <a:lstStyle/>
                    <a:p>
                      <a:r>
                        <a:rPr kumimoji="1" lang="ja-JP" altLang="en-US" sz="2800" dirty="0" smtClean="0">
                          <a:solidFill>
                            <a:srgbClr val="32B490"/>
                          </a:solidFill>
                        </a:rPr>
                        <a:t>✓</a:t>
                      </a:r>
                      <a:endParaRPr kumimoji="1" lang="ja-JP" altLang="en-US" sz="2800" dirty="0">
                        <a:solidFill>
                          <a:srgbClr val="32B490"/>
                        </a:solidFill>
                      </a:endParaRPr>
                    </a:p>
                  </a:txBody>
                  <a:tcPr anchor="ctr"/>
                </a:tc>
                <a:tc hMerge="1">
                  <a:txBody>
                    <a:bodyPr/>
                    <a:lstStyle/>
                    <a:p>
                      <a:endParaRPr kumimoji="1" lang="ja-JP" altLang="en-US"/>
                    </a:p>
                  </a:txBody>
                  <a:tcPr/>
                </a:tc>
                <a:tc>
                  <a:txBody>
                    <a:bodyPr/>
                    <a:lstStyle/>
                    <a:p>
                      <a:r>
                        <a:rPr kumimoji="1" lang="en-US" altLang="ja-JP" sz="2800" dirty="0" smtClean="0"/>
                        <a:t>Holdings of the NDL</a:t>
                      </a:r>
                      <a:endParaRPr kumimoji="1" lang="ja-JP" altLang="en-US" sz="2800" dirty="0">
                        <a:solidFill>
                          <a:srgbClr val="3E4057"/>
                        </a:solidFill>
                      </a:endParaRPr>
                    </a:p>
                  </a:txBody>
                  <a:tcPr/>
                </a:tc>
              </a:tr>
              <a:tr h="370840">
                <a:tc>
                  <a:txBody>
                    <a:bodyPr/>
                    <a:lstStyle/>
                    <a:p>
                      <a:endParaRPr kumimoji="1" lang="ja-JP" altLang="en-US" sz="2800" dirty="0">
                        <a:solidFill>
                          <a:srgbClr val="3E4057"/>
                        </a:solidFill>
                      </a:endParaRPr>
                    </a:p>
                  </a:txBody>
                  <a:tcPr anchor="ctr"/>
                </a:tc>
                <a:tc>
                  <a:txBody>
                    <a:bodyPr/>
                    <a:lstStyle/>
                    <a:p>
                      <a:pPr algn="ctr"/>
                      <a:r>
                        <a:rPr kumimoji="1" lang="en-US" altLang="ja-JP" sz="2800" dirty="0" smtClean="0">
                          <a:solidFill>
                            <a:srgbClr val="FF0000"/>
                          </a:solidFill>
                        </a:rPr>
                        <a:t>X</a:t>
                      </a:r>
                      <a:endParaRPr kumimoji="1" lang="ja-JP" altLang="en-US" sz="2800" dirty="0">
                        <a:solidFill>
                          <a:srgbClr val="FF0000"/>
                        </a:solidFill>
                      </a:endParaRPr>
                    </a:p>
                  </a:txBody>
                  <a:tcPr anchor="ctr"/>
                </a:tc>
                <a:tc>
                  <a:txBody>
                    <a:bodyPr/>
                    <a:lstStyle/>
                    <a:p>
                      <a:r>
                        <a:rPr kumimoji="1" lang="en-US" altLang="ja-JP" sz="2800" dirty="0" smtClean="0"/>
                        <a:t>Residential maps</a:t>
                      </a:r>
                      <a:endParaRPr kumimoji="1" lang="ja-JP" altLang="en-US" sz="2800" dirty="0">
                        <a:solidFill>
                          <a:srgbClr val="3E4057"/>
                        </a:solidFill>
                      </a:endParaRPr>
                    </a:p>
                  </a:txBody>
                  <a:tcPr/>
                </a:tc>
              </a:tr>
              <a:tr h="370840">
                <a:tc>
                  <a:txBody>
                    <a:bodyPr/>
                    <a:lstStyle/>
                    <a:p>
                      <a:endParaRPr kumimoji="1" lang="ja-JP" altLang="en-US" sz="2800" dirty="0">
                        <a:solidFill>
                          <a:srgbClr val="3E4057"/>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smtClean="0">
                          <a:solidFill>
                            <a:srgbClr val="FF0000"/>
                          </a:solidFill>
                        </a:rPr>
                        <a:t>X</a:t>
                      </a:r>
                      <a:endParaRPr kumimoji="1" lang="ja-JP" altLang="en-US" sz="2800" dirty="0" smtClean="0">
                        <a:solidFill>
                          <a:srgbClr val="FF0000"/>
                        </a:solidFill>
                      </a:endParaRPr>
                    </a:p>
                  </a:txBody>
                  <a:tcPr anchor="ctr"/>
                </a:tc>
                <a:tc>
                  <a:txBody>
                    <a:bodyPr/>
                    <a:lstStyle/>
                    <a:p>
                      <a:r>
                        <a:rPr kumimoji="1" lang="en-US" altLang="ja-JP" sz="2800" dirty="0" smtClean="0"/>
                        <a:t>Electronic publications</a:t>
                      </a:r>
                      <a:endParaRPr kumimoji="1" lang="ja-JP" altLang="en-US" sz="2800" dirty="0">
                        <a:solidFill>
                          <a:srgbClr val="3E4057"/>
                        </a:solidFill>
                      </a:endParaRPr>
                    </a:p>
                  </a:txBody>
                  <a:tcPr/>
                </a:tc>
              </a:tr>
              <a:tr h="370840">
                <a:tc>
                  <a:txBody>
                    <a:bodyPr/>
                    <a:lstStyle/>
                    <a:p>
                      <a:endParaRPr kumimoji="1" lang="ja-JP" altLang="en-US" sz="2800" dirty="0">
                        <a:solidFill>
                          <a:srgbClr val="3E4057"/>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smtClean="0">
                          <a:solidFill>
                            <a:srgbClr val="FF0000"/>
                          </a:solidFill>
                        </a:rPr>
                        <a:t>X</a:t>
                      </a:r>
                      <a:endParaRPr kumimoji="1" lang="ja-JP" altLang="en-US" sz="2800" dirty="0" smtClean="0">
                        <a:solidFill>
                          <a:srgbClr val="FF0000"/>
                        </a:solidFill>
                      </a:endParaRPr>
                    </a:p>
                  </a:txBody>
                  <a:tcPr anchor="ctr"/>
                </a:tc>
                <a:tc>
                  <a:txBody>
                    <a:bodyPr/>
                    <a:lstStyle/>
                    <a:p>
                      <a:r>
                        <a:rPr kumimoji="1" lang="en-US" altLang="ja-JP" sz="2800" dirty="0" smtClean="0"/>
                        <a:t>Audio-visual materials</a:t>
                      </a:r>
                      <a:endParaRPr kumimoji="1" lang="ja-JP" altLang="en-US" sz="2800" dirty="0">
                        <a:solidFill>
                          <a:srgbClr val="3E4057"/>
                        </a:solidFill>
                      </a:endParaRPr>
                    </a:p>
                  </a:txBody>
                  <a:tcPr/>
                </a:tc>
              </a:tr>
              <a:tr h="370840">
                <a:tc>
                  <a:txBody>
                    <a:bodyPr/>
                    <a:lstStyle/>
                    <a:p>
                      <a:endParaRPr kumimoji="1" lang="ja-JP" altLang="en-US" sz="2800" dirty="0">
                        <a:solidFill>
                          <a:srgbClr val="3E4057"/>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smtClean="0">
                          <a:solidFill>
                            <a:srgbClr val="FF0000"/>
                          </a:solidFill>
                        </a:rPr>
                        <a:t>X</a:t>
                      </a:r>
                      <a:endParaRPr kumimoji="1" lang="ja-JP" altLang="en-US" sz="2800" dirty="0" smtClean="0">
                        <a:solidFill>
                          <a:srgbClr val="FF0000"/>
                        </a:solidFill>
                      </a:endParaRPr>
                    </a:p>
                  </a:txBody>
                  <a:tcPr anchor="ctr"/>
                </a:tc>
                <a:tc>
                  <a:txBody>
                    <a:bodyPr/>
                    <a:lstStyle/>
                    <a:p>
                      <a:r>
                        <a:rPr kumimoji="1" lang="en-US" altLang="ja-JP" sz="2800" dirty="0" smtClean="0"/>
                        <a:t>Damaged materials</a:t>
                      </a:r>
                      <a:endParaRPr kumimoji="1" lang="ja-JP" altLang="en-US" sz="2800" dirty="0">
                        <a:solidFill>
                          <a:srgbClr val="3E4057"/>
                        </a:solidFill>
                      </a:endParaRPr>
                    </a:p>
                  </a:txBody>
                  <a:tcPr/>
                </a:tc>
              </a:tr>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800" dirty="0" smtClean="0">
                          <a:solidFill>
                            <a:srgbClr val="FF0000"/>
                          </a:solidFill>
                        </a:rPr>
                        <a:t>X</a:t>
                      </a:r>
                      <a:endParaRPr kumimoji="1" lang="ja-JP" altLang="en-US" sz="2800" dirty="0" smtClean="0">
                        <a:solidFill>
                          <a:srgbClr val="FF0000"/>
                        </a:solidFill>
                      </a:endParaRPr>
                    </a:p>
                  </a:txBody>
                  <a:tcPr anchor="ctr"/>
                </a:tc>
                <a:tc hMerge="1">
                  <a:txBody>
                    <a:bodyPr/>
                    <a:lstStyle/>
                    <a:p>
                      <a:endParaRPr kumimoji="1" lang="ja-JP" altLang="en-US"/>
                    </a:p>
                  </a:txBody>
                  <a:tcPr/>
                </a:tc>
                <a:tc>
                  <a:txBody>
                    <a:bodyPr/>
                    <a:lstStyle/>
                    <a:p>
                      <a:r>
                        <a:rPr kumimoji="1" lang="en-US" altLang="ja-JP" sz="2800" dirty="0" smtClean="0"/>
                        <a:t>Electronic Resources</a:t>
                      </a:r>
                      <a:endParaRPr kumimoji="1" lang="ja-JP" altLang="en-US" sz="2800" dirty="0">
                        <a:solidFill>
                          <a:srgbClr val="3E4057"/>
                        </a:solidFill>
                      </a:endParaRPr>
                    </a:p>
                  </a:txBody>
                  <a:tcPr/>
                </a:tc>
              </a:tr>
              <a:tr h="370840">
                <a:tc>
                  <a:txBody>
                    <a:bodyPr/>
                    <a:lstStyle/>
                    <a:p>
                      <a:endParaRPr kumimoji="1" lang="ja-JP" altLang="en-US" sz="2800" dirty="0">
                        <a:solidFill>
                          <a:srgbClr val="3E4057"/>
                        </a:solidFill>
                      </a:endParaRPr>
                    </a:p>
                  </a:txBody>
                  <a:tcPr anchor="ctr"/>
                </a:tc>
                <a:tc>
                  <a:txBody>
                    <a:bodyPr/>
                    <a:lstStyle/>
                    <a:p>
                      <a:r>
                        <a:rPr kumimoji="1" lang="ja-JP" altLang="en-US" sz="2800" dirty="0" smtClean="0">
                          <a:solidFill>
                            <a:srgbClr val="32B490"/>
                          </a:solidFill>
                        </a:rPr>
                        <a:t>✓</a:t>
                      </a:r>
                      <a:endParaRPr kumimoji="1" lang="ja-JP" altLang="en-US" sz="2800" dirty="0">
                        <a:solidFill>
                          <a:srgbClr val="32B490"/>
                        </a:solidFill>
                      </a:endParaRPr>
                    </a:p>
                  </a:txBody>
                  <a:tcPr anchor="ctr"/>
                </a:tc>
                <a:tc>
                  <a:txBody>
                    <a:bodyPr/>
                    <a:lstStyle/>
                    <a:p>
                      <a:r>
                        <a:rPr kumimoji="1" lang="en-US" altLang="ja-JP" sz="2800" dirty="0" smtClean="0"/>
                        <a:t>China Academic Journal Full-text Databases</a:t>
                      </a:r>
                      <a:endParaRPr kumimoji="1" lang="ja-JP" altLang="en-US" sz="2800" dirty="0">
                        <a:solidFill>
                          <a:srgbClr val="3E4057"/>
                        </a:solidFill>
                      </a:endParaRPr>
                    </a:p>
                  </a:txBody>
                  <a:tcPr/>
                </a:tc>
              </a:tr>
            </a:tbl>
          </a:graphicData>
        </a:graphic>
      </p:graphicFrame>
      <p:graphicFrame>
        <p:nvGraphicFramePr>
          <p:cNvPr id="6" name="コンテンツ プレースホルダー 5"/>
          <p:cNvGraphicFramePr>
            <a:graphicFrameLocks noGrp="1"/>
          </p:cNvGraphicFramePr>
          <p:nvPr>
            <p:ph sz="half" idx="2"/>
            <p:extLst>
              <p:ext uri="{D42A27DB-BD31-4B8C-83A1-F6EECF244321}">
                <p14:modId xmlns:p14="http://schemas.microsoft.com/office/powerpoint/2010/main" val="1827645342"/>
              </p:ext>
            </p:extLst>
          </p:nvPr>
        </p:nvGraphicFramePr>
        <p:xfrm>
          <a:off x="6172200" y="1600200"/>
          <a:ext cx="5220000" cy="4815839"/>
        </p:xfrm>
        <a:graphic>
          <a:graphicData uri="http://schemas.openxmlformats.org/drawingml/2006/table">
            <a:tbl>
              <a:tblPr firstRow="1" bandRow="1">
                <a:tableStyleId>{F5AB1C69-6EDB-4FF4-983F-18BD219EF322}</a:tableStyleId>
              </a:tblPr>
              <a:tblGrid>
                <a:gridCol w="646088"/>
                <a:gridCol w="4573912"/>
              </a:tblGrid>
              <a:tr h="370840">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800" dirty="0" smtClean="0"/>
                        <a:t>Interlibrary Loan Service</a:t>
                      </a:r>
                      <a:endParaRPr kumimoji="1" lang="ja-JP" altLang="en-US" sz="2800" dirty="0" smtClean="0"/>
                    </a:p>
                  </a:txBody>
                  <a:tcPr/>
                </a:tc>
                <a:tc hMerge="1">
                  <a:txBody>
                    <a:bodyPr/>
                    <a:lstStyle/>
                    <a:p>
                      <a:endParaRPr kumimoji="1" lang="ja-JP" altLang="en-US" dirty="0"/>
                    </a:p>
                  </a:txBody>
                  <a:tcPr/>
                </a:tc>
              </a:tr>
              <a:tr h="370840">
                <a:tc>
                  <a:txBody>
                    <a:bodyPr/>
                    <a:lstStyle/>
                    <a:p>
                      <a:pPr algn="ctr"/>
                      <a:r>
                        <a:rPr kumimoji="1" lang="ja-JP" altLang="en-US" sz="2800" dirty="0" smtClean="0">
                          <a:solidFill>
                            <a:srgbClr val="32B490"/>
                          </a:solidFill>
                        </a:rPr>
                        <a:t>✓</a:t>
                      </a:r>
                      <a:endParaRPr kumimoji="1" lang="ja-JP" altLang="en-US" sz="2800" dirty="0">
                        <a:solidFill>
                          <a:srgbClr val="32B490"/>
                        </a:solidFill>
                      </a:endParaRPr>
                    </a:p>
                  </a:txBody>
                  <a:tcPr anchor="ctr"/>
                </a:tc>
                <a:tc>
                  <a:txBody>
                    <a:bodyPr/>
                    <a:lstStyle/>
                    <a:p>
                      <a:r>
                        <a:rPr kumimoji="1" lang="en-US" altLang="ja-JP" sz="2800" dirty="0" smtClean="0">
                          <a:solidFill>
                            <a:srgbClr val="3E4057"/>
                          </a:solidFill>
                        </a:rPr>
                        <a:t>Books</a:t>
                      </a:r>
                      <a:endParaRPr kumimoji="1" lang="ja-JP" altLang="en-US" sz="2800" dirty="0">
                        <a:solidFill>
                          <a:srgbClr val="3E4057"/>
                        </a:solidFill>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smtClean="0">
                          <a:solidFill>
                            <a:srgbClr val="FF0000"/>
                          </a:solidFill>
                        </a:rPr>
                        <a:t>X</a:t>
                      </a:r>
                      <a:endParaRPr kumimoji="1" lang="ja-JP" altLang="en-US" sz="2800" dirty="0" smtClean="0">
                        <a:solidFill>
                          <a:srgbClr val="FF0000"/>
                        </a:solidFill>
                      </a:endParaRPr>
                    </a:p>
                  </a:txBody>
                  <a:tcPr anchor="ctr"/>
                </a:tc>
                <a:tc>
                  <a:txBody>
                    <a:bodyPr/>
                    <a:lstStyle/>
                    <a:p>
                      <a:r>
                        <a:rPr kumimoji="1" lang="en-US" altLang="ja-JP" sz="2800" dirty="0" smtClean="0">
                          <a:solidFill>
                            <a:srgbClr val="3E4057"/>
                          </a:solidFill>
                        </a:rPr>
                        <a:t>Periodicals</a:t>
                      </a:r>
                      <a:endParaRPr kumimoji="1" lang="ja-JP" altLang="en-US" sz="2800" dirty="0">
                        <a:solidFill>
                          <a:srgbClr val="3E4057"/>
                        </a:solidFill>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smtClean="0">
                          <a:solidFill>
                            <a:srgbClr val="FF0000"/>
                          </a:solidFill>
                        </a:rPr>
                        <a:t>X</a:t>
                      </a:r>
                      <a:endParaRPr kumimoji="1" lang="ja-JP" altLang="en-US" sz="2800" dirty="0" smtClean="0">
                        <a:solidFill>
                          <a:srgbClr val="FF0000"/>
                        </a:solidFill>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2800" dirty="0" smtClean="0">
                          <a:solidFill>
                            <a:srgbClr val="3E4057"/>
                          </a:solidFill>
                        </a:rPr>
                        <a:t>Original materials to have</a:t>
                      </a:r>
                      <a:r>
                        <a:rPr kumimoji="1" lang="en-US" altLang="ja-JP" sz="2800" baseline="0" dirty="0" smtClean="0">
                          <a:solidFill>
                            <a:srgbClr val="3E4057"/>
                          </a:solidFill>
                        </a:rPr>
                        <a:t> been digitized</a:t>
                      </a:r>
                      <a:endParaRPr kumimoji="1" lang="ja-JP" altLang="en-US" sz="2800" dirty="0" smtClean="0">
                        <a:solidFill>
                          <a:srgbClr val="3E4057"/>
                        </a:solidFill>
                      </a:endParaRPr>
                    </a:p>
                  </a:txBody>
                  <a:tcPr/>
                </a:tc>
              </a:tr>
              <a:tr h="3708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2800" dirty="0" smtClean="0">
                          <a:solidFill>
                            <a:srgbClr val="FF0000"/>
                          </a:solidFill>
                        </a:rPr>
                        <a:t>X</a:t>
                      </a:r>
                      <a:endParaRPr kumimoji="1" lang="ja-JP" altLang="en-US" sz="2800" dirty="0" smtClean="0">
                        <a:solidFill>
                          <a:srgbClr val="FF0000"/>
                        </a:solidFill>
                      </a:endParaRPr>
                    </a:p>
                  </a:txBody>
                  <a:tcPr anchor="ctr"/>
                </a:tc>
                <a:tc>
                  <a:txBody>
                    <a:bodyPr/>
                    <a:lstStyle/>
                    <a:p>
                      <a:r>
                        <a:rPr kumimoji="1" lang="en-US" altLang="ja-JP" sz="2800" dirty="0" smtClean="0">
                          <a:solidFill>
                            <a:srgbClr val="3E4057"/>
                          </a:solidFill>
                        </a:rPr>
                        <a:t>Damaged materials</a:t>
                      </a:r>
                      <a:endParaRPr kumimoji="1" lang="ja-JP" altLang="en-US" sz="2800" dirty="0">
                        <a:solidFill>
                          <a:srgbClr val="3E4057"/>
                        </a:solidFill>
                      </a:endParaRPr>
                    </a:p>
                  </a:txBody>
                  <a:tcPr/>
                </a:tc>
              </a:tr>
              <a:tr h="370840">
                <a:tc gridSpan="2">
                  <a:txBody>
                    <a:bodyPr/>
                    <a:lstStyle/>
                    <a:p>
                      <a:r>
                        <a:rPr kumimoji="1" lang="en-US" altLang="zh-TW" sz="2800" dirty="0" smtClean="0">
                          <a:solidFill>
                            <a:srgbClr val="3E4057"/>
                          </a:solidFill>
                          <a:latin typeface="+mn-lt"/>
                          <a:ea typeface="ＭＳ Ｐゴシック" panose="020B0600070205080204" pitchFamily="50" charset="-128"/>
                        </a:rPr>
                        <a:t>“Guidelines on Borrowing Restrictions” (Japanese only)</a:t>
                      </a:r>
                      <a:endParaRPr kumimoji="1" lang="en-US" altLang="ja-JP" sz="2800" dirty="0" smtClean="0">
                        <a:solidFill>
                          <a:srgbClr val="3E4057"/>
                        </a:solidFill>
                        <a:latin typeface="+mn-lt"/>
                        <a:ea typeface="ＭＳ Ｐゴシック" panose="020B0600070205080204" pitchFamily="50" charset="-128"/>
                      </a:endParaRPr>
                    </a:p>
                    <a:p>
                      <a:r>
                        <a:rPr kumimoji="1" lang="en-US" altLang="ja-JP" sz="2800" dirty="0" smtClean="0">
                          <a:hlinkClick r:id="rId3"/>
                        </a:rPr>
                        <a:t>http://www.ndl.go.jp/jp/library/handbook/info/limited_list.pdf</a:t>
                      </a:r>
                      <a:endParaRPr kumimoji="1" lang="en-US" altLang="ja-JP" sz="2800" dirty="0"/>
                    </a:p>
                  </a:txBody>
                  <a:tcPr/>
                </a:tc>
                <a:tc hMerge="1">
                  <a:txBody>
                    <a:bodyPr/>
                    <a:lstStyle/>
                    <a:p>
                      <a:endParaRPr kumimoji="1" lang="ja-JP" altLang="en-US" dirty="0"/>
                    </a:p>
                  </a:txBody>
                  <a:tcPr/>
                </a:tc>
              </a:tr>
            </a:tbl>
          </a:graphicData>
        </a:graphic>
      </p:graphicFrame>
      <p:sp>
        <p:nvSpPr>
          <p:cNvPr id="3" name="スライド番号プレースホルダー 2"/>
          <p:cNvSpPr>
            <a:spLocks noGrp="1"/>
          </p:cNvSpPr>
          <p:nvPr>
            <p:ph type="sldNum" sz="quarter" idx="12"/>
          </p:nvPr>
        </p:nvSpPr>
        <p:spPr/>
        <p:txBody>
          <a:bodyPr/>
          <a:lstStyle/>
          <a:p>
            <a:fld id="{2397F2D1-65A3-45EE-8E20-32FB97FA5EAD}" type="slidenum">
              <a:rPr kumimoji="1" lang="ja-JP" altLang="en-US" smtClean="0"/>
              <a:t>5</a:t>
            </a:fld>
            <a:endParaRPr kumimoji="1" lang="ja-JP" altLang="en-US"/>
          </a:p>
        </p:txBody>
      </p:sp>
    </p:spTree>
    <p:extLst>
      <p:ext uri="{BB962C8B-B14F-4D97-AF65-F5344CB8AC3E}">
        <p14:creationId xmlns:p14="http://schemas.microsoft.com/office/powerpoint/2010/main" val="138002729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endParaRPr kumimoji="1" lang="ja-JP" altLang="en-US"/>
          </a:p>
        </p:txBody>
      </p:sp>
      <p:sp>
        <p:nvSpPr>
          <p:cNvPr id="3" name="テキスト プレースホルダー 2"/>
          <p:cNvSpPr>
            <a:spLocks noGrp="1"/>
          </p:cNvSpPr>
          <p:nvPr>
            <p:ph type="body" idx="1"/>
          </p:nvPr>
        </p:nvSpPr>
        <p:spPr/>
        <p:txBody>
          <a:bodyPr>
            <a:normAutofit/>
          </a:bodyPr>
          <a:lstStyle/>
          <a:p>
            <a:pPr algn="r"/>
            <a:r>
              <a:rPr lang="en-US" altLang="ja-JP" sz="4400" dirty="0" smtClean="0">
                <a:solidFill>
                  <a:srgbClr val="32B490"/>
                </a:solidFill>
                <a:latin typeface="+mj-lt"/>
              </a:rPr>
              <a:t>2. How </a:t>
            </a:r>
            <a:r>
              <a:rPr lang="en-US" altLang="ja-JP" sz="4400" dirty="0">
                <a:solidFill>
                  <a:srgbClr val="32B490"/>
                </a:solidFill>
                <a:latin typeface="+mj-lt"/>
              </a:rPr>
              <a:t>to Make a Request</a:t>
            </a:r>
          </a:p>
        </p:txBody>
      </p:sp>
      <p:sp>
        <p:nvSpPr>
          <p:cNvPr id="4" name="スライド番号プレースホルダー 3"/>
          <p:cNvSpPr>
            <a:spLocks noGrp="1"/>
          </p:cNvSpPr>
          <p:nvPr>
            <p:ph type="sldNum" sz="quarter" idx="12"/>
          </p:nvPr>
        </p:nvSpPr>
        <p:spPr/>
        <p:txBody>
          <a:bodyPr/>
          <a:lstStyle/>
          <a:p>
            <a:fld id="{2397F2D1-65A3-45EE-8E20-32FB97FA5EAD}" type="slidenum">
              <a:rPr kumimoji="1" lang="ja-JP" altLang="en-US" smtClean="0"/>
              <a:t>6</a:t>
            </a:fld>
            <a:endParaRPr kumimoji="1" lang="ja-JP" altLang="en-US" dirty="0"/>
          </a:p>
        </p:txBody>
      </p:sp>
    </p:spTree>
    <p:extLst>
      <p:ext uri="{BB962C8B-B14F-4D97-AF65-F5344CB8AC3E}">
        <p14:creationId xmlns:p14="http://schemas.microsoft.com/office/powerpoint/2010/main" val="32257738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normAutofit/>
          </a:bodyPr>
          <a:lstStyle/>
          <a:p>
            <a:pPr algn="l"/>
            <a:r>
              <a:rPr lang="en-US" altLang="ja-JP" dirty="0">
                <a:latin typeface="+mj-lt"/>
              </a:rPr>
              <a:t>How to Make a </a:t>
            </a:r>
            <a:r>
              <a:rPr lang="en-US" altLang="ja-JP" dirty="0" smtClean="0">
                <a:latin typeface="+mj-lt"/>
              </a:rPr>
              <a:t>Request</a:t>
            </a:r>
            <a:endParaRPr kumimoji="1" lang="ja-JP" altLang="en-US" dirty="0">
              <a:latin typeface="+mj-lt"/>
            </a:endParaRPr>
          </a:p>
        </p:txBody>
      </p:sp>
      <p:sp>
        <p:nvSpPr>
          <p:cNvPr id="6" name="コンテンツ プレースホルダー 5"/>
          <p:cNvSpPr>
            <a:spLocks noGrp="1"/>
          </p:cNvSpPr>
          <p:nvPr>
            <p:ph idx="1"/>
          </p:nvPr>
        </p:nvSpPr>
        <p:spPr>
          <a:xfrm>
            <a:off x="609600" y="1600201"/>
            <a:ext cx="5126360" cy="4525963"/>
          </a:xfrm>
        </p:spPr>
        <p:txBody>
          <a:bodyPr>
            <a:normAutofit/>
          </a:bodyPr>
          <a:lstStyle/>
          <a:p>
            <a:r>
              <a:rPr lang="en-US" altLang="ja-JP" sz="3600" dirty="0">
                <a:latin typeface="+mn-lt"/>
              </a:rPr>
              <a:t>Japanese version of the NDL-OPAC</a:t>
            </a:r>
          </a:p>
          <a:p>
            <a:pPr marL="457200" lvl="1" indent="0">
              <a:buNone/>
            </a:pPr>
            <a:r>
              <a:rPr lang="en-US" altLang="ja-JP" dirty="0">
                <a:latin typeface="+mn-lt"/>
                <a:hlinkClick r:id="rId3"/>
              </a:rPr>
              <a:t>http://ndlopac.ndl.go.jp/</a:t>
            </a:r>
            <a:endParaRPr lang="en-US" altLang="ja-JP" dirty="0" smtClean="0">
              <a:latin typeface="+mn-lt"/>
            </a:endParaRPr>
          </a:p>
          <a:p>
            <a:r>
              <a:rPr lang="en-US" altLang="ja-JP" sz="3600" dirty="0">
                <a:latin typeface="+mn-lt"/>
              </a:rPr>
              <a:t>By fax or Postal mail</a:t>
            </a:r>
          </a:p>
          <a:p>
            <a:pPr lvl="1"/>
            <a:r>
              <a:rPr lang="en-US" altLang="ja-JP" dirty="0" smtClean="0">
                <a:latin typeface="+mn-lt"/>
              </a:rPr>
              <a:t>Request form</a:t>
            </a:r>
          </a:p>
          <a:p>
            <a:pPr marL="457200" lvl="1" indent="0">
              <a:buNone/>
            </a:pPr>
            <a:r>
              <a:rPr lang="en-US" altLang="ja-JP" dirty="0" smtClean="0">
                <a:latin typeface="+mn-lt"/>
                <a:hlinkClick r:id="rId4"/>
              </a:rPr>
              <a:t>http</a:t>
            </a:r>
            <a:r>
              <a:rPr lang="en-US" altLang="ja-JP" dirty="0">
                <a:latin typeface="+mn-lt"/>
                <a:hlinkClick r:id="rId4"/>
              </a:rPr>
              <a:t>://www.ndl.go.jp/en/service/NDL_Request_Form.pdf</a:t>
            </a:r>
            <a:endParaRPr lang="en-US" altLang="ja-JP" dirty="0" smtClean="0">
              <a:latin typeface="+mn-lt"/>
            </a:endParaRPr>
          </a:p>
          <a:p>
            <a:endParaRPr lang="ja-JP" altLang="en-US" sz="3600" dirty="0">
              <a:latin typeface="+mn-lt"/>
            </a:endParaRPr>
          </a:p>
        </p:txBody>
      </p:sp>
      <p:pic>
        <p:nvPicPr>
          <p:cNvPr id="2" name="図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343650" y="1600201"/>
            <a:ext cx="5238750" cy="3081338"/>
          </a:xfrm>
          <a:prstGeom prst="rect">
            <a:avLst/>
          </a:prstGeom>
          <a:ln w="25400">
            <a:solidFill>
              <a:srgbClr val="3E4057"/>
            </a:solidFill>
          </a:ln>
        </p:spPr>
      </p:pic>
      <p:pic>
        <p:nvPicPr>
          <p:cNvPr id="3" name="図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5960" y="3209514"/>
            <a:ext cx="5299424" cy="2916650"/>
          </a:xfrm>
          <a:prstGeom prst="rect">
            <a:avLst/>
          </a:prstGeom>
          <a:ln w="25400">
            <a:solidFill>
              <a:srgbClr val="3E4057"/>
            </a:solidFill>
          </a:ln>
        </p:spPr>
      </p:pic>
      <p:sp>
        <p:nvSpPr>
          <p:cNvPr id="4" name="スライド番号プレースホルダー 3"/>
          <p:cNvSpPr>
            <a:spLocks noGrp="1"/>
          </p:cNvSpPr>
          <p:nvPr>
            <p:ph type="sldNum" sz="quarter" idx="12"/>
          </p:nvPr>
        </p:nvSpPr>
        <p:spPr/>
        <p:txBody>
          <a:bodyPr/>
          <a:lstStyle/>
          <a:p>
            <a:fld id="{2397F2D1-65A3-45EE-8E20-32FB97FA5EAD}" type="slidenum">
              <a:rPr kumimoji="1" lang="ja-JP" altLang="en-US" smtClean="0"/>
              <a:t>7</a:t>
            </a:fld>
            <a:endParaRPr kumimoji="1" lang="ja-JP" altLang="en-US" dirty="0"/>
          </a:p>
        </p:txBody>
      </p:sp>
    </p:spTree>
    <p:extLst>
      <p:ext uri="{BB962C8B-B14F-4D97-AF65-F5344CB8AC3E}">
        <p14:creationId xmlns:p14="http://schemas.microsoft.com/office/powerpoint/2010/main" val="746230874"/>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pPr algn="l"/>
            <a:r>
              <a:rPr lang="en-US" altLang="ja-JP" dirty="0" smtClean="0">
                <a:latin typeface="+mj-lt"/>
              </a:rPr>
              <a:t>Tips: </a:t>
            </a:r>
            <a:r>
              <a:rPr lang="en-US" altLang="ja-JP" dirty="0">
                <a:latin typeface="+mj-lt"/>
              </a:rPr>
              <a:t>In </a:t>
            </a:r>
            <a:r>
              <a:rPr lang="en-US" altLang="ja-JP" dirty="0" smtClean="0">
                <a:latin typeface="+mj-lt"/>
              </a:rPr>
              <a:t>case </a:t>
            </a:r>
            <a:r>
              <a:rPr lang="en-US" altLang="ja-JP" dirty="0">
                <a:latin typeface="+mj-lt"/>
              </a:rPr>
              <a:t>that</a:t>
            </a:r>
            <a:r>
              <a:rPr lang="en-US" altLang="ja-JP" dirty="0" smtClean="0">
                <a:latin typeface="+mj-lt"/>
              </a:rPr>
              <a:t> volume numbers are not shown in the list</a:t>
            </a:r>
            <a:endParaRPr kumimoji="1" lang="ja-JP" altLang="en-US" dirty="0">
              <a:latin typeface="+mj-lt"/>
            </a:endParaRPr>
          </a:p>
        </p:txBody>
      </p:sp>
      <p:sp>
        <p:nvSpPr>
          <p:cNvPr id="3" name="コンテンツ プレースホルダー 2"/>
          <p:cNvSpPr>
            <a:spLocks noGrp="1"/>
          </p:cNvSpPr>
          <p:nvPr>
            <p:ph sz="quarter" idx="1"/>
          </p:nvPr>
        </p:nvSpPr>
        <p:spPr/>
        <p:txBody>
          <a:bodyPr/>
          <a:lstStyle/>
          <a:p>
            <a:endParaRPr kumimoji="1" lang="ja-JP" altLang="en-US" dirty="0"/>
          </a:p>
        </p:txBody>
      </p:sp>
      <p:pic>
        <p:nvPicPr>
          <p:cNvPr id="4" name="図 3"/>
          <p:cNvPicPr>
            <a:picLocks noChangeAspect="1"/>
          </p:cNvPicPr>
          <p:nvPr/>
        </p:nvPicPr>
        <p:blipFill rotWithShape="1">
          <a:blip r:embed="rId3"/>
          <a:srcRect l="453" t="7737" r="848" b="28977"/>
          <a:stretch/>
        </p:blipFill>
        <p:spPr>
          <a:xfrm>
            <a:off x="2537597" y="1619443"/>
            <a:ext cx="7116806" cy="4487478"/>
          </a:xfrm>
          <a:prstGeom prst="rect">
            <a:avLst/>
          </a:prstGeom>
          <a:ln w="25400">
            <a:solidFill>
              <a:srgbClr val="3E4057"/>
            </a:solidFill>
          </a:ln>
        </p:spPr>
      </p:pic>
      <p:sp>
        <p:nvSpPr>
          <p:cNvPr id="5" name="角丸四角形 4"/>
          <p:cNvSpPr/>
          <p:nvPr/>
        </p:nvSpPr>
        <p:spPr>
          <a:xfrm>
            <a:off x="2666281" y="5361224"/>
            <a:ext cx="615642" cy="304845"/>
          </a:xfrm>
          <a:prstGeom prst="roundRect">
            <a:avLst/>
          </a:prstGeom>
          <a:no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6" name="角丸四角形 5"/>
          <p:cNvSpPr/>
          <p:nvPr/>
        </p:nvSpPr>
        <p:spPr>
          <a:xfrm>
            <a:off x="3315977" y="5338955"/>
            <a:ext cx="907815" cy="413156"/>
          </a:xfrm>
          <a:prstGeom prst="roundRect">
            <a:avLst/>
          </a:prstGeom>
          <a:no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6"/>
          <p:cNvSpPr/>
          <p:nvPr/>
        </p:nvSpPr>
        <p:spPr>
          <a:xfrm>
            <a:off x="4845556" y="3132123"/>
            <a:ext cx="5515378" cy="740993"/>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altLang="ja-JP" sz="2400" dirty="0" smtClean="0">
                <a:solidFill>
                  <a:schemeClr val="bg1"/>
                </a:solidFill>
                <a:ea typeface="メイリオ" panose="020B0604030504040204" pitchFamily="50" charset="-128"/>
                <a:cs typeface="メイリオ" panose="020B0604030504040204" pitchFamily="50" charset="-128"/>
              </a:rPr>
              <a:t>Choose “</a:t>
            </a:r>
            <a:r>
              <a:rPr lang="ja-JP" altLang="en-US" sz="2000" dirty="0">
                <a:solidFill>
                  <a:schemeClr val="bg1"/>
                </a:solidFill>
                <a:ea typeface="メイリオ" panose="020B0604030504040204" pitchFamily="50" charset="-128"/>
                <a:cs typeface="メイリオ" panose="020B0604030504040204" pitchFamily="50" charset="-128"/>
              </a:rPr>
              <a:t>一覧</a:t>
            </a:r>
            <a:r>
              <a:rPr lang="ja-JP" altLang="en-US" sz="2000" dirty="0" smtClean="0">
                <a:solidFill>
                  <a:schemeClr val="bg1"/>
                </a:solidFill>
                <a:ea typeface="メイリオ" panose="020B0604030504040204" pitchFamily="50" charset="-128"/>
                <a:cs typeface="メイリオ" panose="020B0604030504040204" pitchFamily="50" charset="-128"/>
              </a:rPr>
              <a:t>に表示されない資料を所蔵しています</a:t>
            </a:r>
            <a:r>
              <a:rPr lang="en-US" altLang="ja-JP" sz="2400" dirty="0" smtClean="0">
                <a:solidFill>
                  <a:schemeClr val="bg1"/>
                </a:solidFill>
                <a:ea typeface="メイリオ" panose="020B0604030504040204" pitchFamily="50" charset="-128"/>
                <a:cs typeface="メイリオ" panose="020B0604030504040204" pitchFamily="50" charset="-128"/>
              </a:rPr>
              <a:t>”</a:t>
            </a:r>
            <a:endParaRPr lang="en-US" altLang="ja-JP" sz="2400" dirty="0">
              <a:solidFill>
                <a:schemeClr val="bg1"/>
              </a:solidFill>
              <a:ea typeface="メイリオ" panose="020B0604030504040204" pitchFamily="50" charset="-128"/>
              <a:cs typeface="メイリオ" panose="020B0604030504040204" pitchFamily="50" charset="-128"/>
            </a:endParaRPr>
          </a:p>
        </p:txBody>
      </p:sp>
      <p:cxnSp>
        <p:nvCxnSpPr>
          <p:cNvPr id="8" name="直線矢印コネクタ 7"/>
          <p:cNvCxnSpPr/>
          <p:nvPr/>
        </p:nvCxnSpPr>
        <p:spPr>
          <a:xfrm flipH="1">
            <a:off x="3143672" y="3877820"/>
            <a:ext cx="1985381" cy="1483404"/>
          </a:xfrm>
          <a:prstGeom prst="straightConnector1">
            <a:avLst/>
          </a:prstGeom>
          <a:ln w="76200">
            <a:solidFill>
              <a:schemeClr val="accent6"/>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10" name="角丸四角形 9"/>
          <p:cNvSpPr/>
          <p:nvPr/>
        </p:nvSpPr>
        <p:spPr>
          <a:xfrm>
            <a:off x="2639579" y="3606136"/>
            <a:ext cx="1387741" cy="273454"/>
          </a:xfrm>
          <a:prstGeom prst="roundRect">
            <a:avLst/>
          </a:prstGeom>
          <a:no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cxnSp>
        <p:nvCxnSpPr>
          <p:cNvPr id="11" name="直線矢印コネクタ 10"/>
          <p:cNvCxnSpPr/>
          <p:nvPr/>
        </p:nvCxnSpPr>
        <p:spPr>
          <a:xfrm flipV="1">
            <a:off x="4027320" y="3395706"/>
            <a:ext cx="842272" cy="210430"/>
          </a:xfrm>
          <a:prstGeom prst="straightConnector1">
            <a:avLst/>
          </a:prstGeom>
          <a:ln w="76200">
            <a:solidFill>
              <a:schemeClr val="accent6"/>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9" name="スライド番号プレースホルダー 8"/>
          <p:cNvSpPr>
            <a:spLocks noGrp="1"/>
          </p:cNvSpPr>
          <p:nvPr>
            <p:ph type="sldNum" sz="quarter" idx="12"/>
          </p:nvPr>
        </p:nvSpPr>
        <p:spPr/>
        <p:txBody>
          <a:bodyPr>
            <a:noAutofit/>
          </a:bodyPr>
          <a:lstStyle/>
          <a:p>
            <a:fld id="{4BFE1132-A899-4B01-8FDD-2C7C288CFA1E}" type="slidenum">
              <a:rPr kumimoji="1" lang="ja-JP" altLang="en-US" smtClean="0"/>
              <a:t>8</a:t>
            </a:fld>
            <a:endParaRPr kumimoji="1" lang="ja-JP" altLang="en-US" dirty="0"/>
          </a:p>
        </p:txBody>
      </p:sp>
    </p:spTree>
    <p:extLst>
      <p:ext uri="{BB962C8B-B14F-4D97-AF65-F5344CB8AC3E}">
        <p14:creationId xmlns:p14="http://schemas.microsoft.com/office/powerpoint/2010/main" val="219916342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pPr algn="l"/>
            <a:r>
              <a:rPr lang="en-US" altLang="ja-JP" dirty="0" smtClean="0">
                <a:latin typeface="+mj-lt"/>
              </a:rPr>
              <a:t>Tips</a:t>
            </a:r>
            <a:r>
              <a:rPr lang="en-US" altLang="ja-JP" dirty="0">
                <a:latin typeface="+mj-lt"/>
              </a:rPr>
              <a:t>: </a:t>
            </a:r>
            <a:r>
              <a:rPr lang="en-US" altLang="ja-JP" dirty="0" smtClean="0">
                <a:latin typeface="+mj-lt"/>
              </a:rPr>
              <a:t>For copies of digitized magazines</a:t>
            </a:r>
            <a:endParaRPr kumimoji="1" lang="ja-JP" altLang="en-US" dirty="0">
              <a:latin typeface="+mj-lt"/>
            </a:endParaRPr>
          </a:p>
        </p:txBody>
      </p:sp>
      <p:sp>
        <p:nvSpPr>
          <p:cNvPr id="3" name="コンテンツ プレースホルダー 2"/>
          <p:cNvSpPr>
            <a:spLocks noGrp="1"/>
          </p:cNvSpPr>
          <p:nvPr>
            <p:ph sz="quarter" idx="1"/>
          </p:nvPr>
        </p:nvSpPr>
        <p:spPr/>
        <p:txBody>
          <a:bodyPr/>
          <a:lstStyle/>
          <a:p>
            <a:endParaRPr kumimoji="1" lang="ja-JP" altLang="en-US" dirty="0"/>
          </a:p>
        </p:txBody>
      </p:sp>
      <p:pic>
        <p:nvPicPr>
          <p:cNvPr id="4" name="図 3"/>
          <p:cNvPicPr>
            <a:picLocks noChangeAspect="1"/>
          </p:cNvPicPr>
          <p:nvPr/>
        </p:nvPicPr>
        <p:blipFill rotWithShape="1">
          <a:blip r:embed="rId3"/>
          <a:srcRect l="2529" t="44175" r="4087" b="27707"/>
          <a:stretch/>
        </p:blipFill>
        <p:spPr>
          <a:xfrm>
            <a:off x="2149412" y="1600200"/>
            <a:ext cx="7893177" cy="2381250"/>
          </a:xfrm>
          <a:prstGeom prst="rect">
            <a:avLst/>
          </a:prstGeom>
          <a:ln w="25400">
            <a:solidFill>
              <a:srgbClr val="3E4057"/>
            </a:solidFill>
          </a:ln>
        </p:spPr>
      </p:pic>
      <p:pic>
        <p:nvPicPr>
          <p:cNvPr id="5" name="図 4"/>
          <p:cNvPicPr>
            <a:picLocks noChangeAspect="1"/>
          </p:cNvPicPr>
          <p:nvPr/>
        </p:nvPicPr>
        <p:blipFill rotWithShape="1">
          <a:blip r:embed="rId4"/>
          <a:srcRect l="2919" t="43285" r="2626" b="35669"/>
          <a:stretch/>
        </p:blipFill>
        <p:spPr>
          <a:xfrm>
            <a:off x="2085329" y="4335464"/>
            <a:ext cx="8021343" cy="1790700"/>
          </a:xfrm>
          <a:prstGeom prst="rect">
            <a:avLst/>
          </a:prstGeom>
          <a:ln w="25400">
            <a:solidFill>
              <a:srgbClr val="3E4057"/>
            </a:solidFill>
          </a:ln>
        </p:spPr>
      </p:pic>
      <p:sp>
        <p:nvSpPr>
          <p:cNvPr id="6" name="角丸四角形 5"/>
          <p:cNvSpPr/>
          <p:nvPr/>
        </p:nvSpPr>
        <p:spPr>
          <a:xfrm>
            <a:off x="2097233" y="5690375"/>
            <a:ext cx="524066" cy="292915"/>
          </a:xfrm>
          <a:prstGeom prst="roundRect">
            <a:avLst/>
          </a:prstGeom>
          <a:no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7" name="角丸四角形 6"/>
          <p:cNvSpPr/>
          <p:nvPr/>
        </p:nvSpPr>
        <p:spPr>
          <a:xfrm>
            <a:off x="2810857" y="2867026"/>
            <a:ext cx="1196911" cy="1150460"/>
          </a:xfrm>
          <a:prstGeom prst="roundRect">
            <a:avLst/>
          </a:prstGeom>
          <a:no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9" name="角丸四角形 8"/>
          <p:cNvSpPr/>
          <p:nvPr/>
        </p:nvSpPr>
        <p:spPr>
          <a:xfrm>
            <a:off x="4497533" y="4580711"/>
            <a:ext cx="1200341" cy="373878"/>
          </a:xfrm>
          <a:prstGeom prst="roundRect">
            <a:avLst/>
          </a:prstGeom>
          <a:no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0" name="角丸四角形 9"/>
          <p:cNvSpPr/>
          <p:nvPr/>
        </p:nvSpPr>
        <p:spPr>
          <a:xfrm>
            <a:off x="6278708" y="4580711"/>
            <a:ext cx="1000317" cy="373878"/>
          </a:xfrm>
          <a:prstGeom prst="roundRect">
            <a:avLst/>
          </a:prstGeom>
          <a:no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3" name="角丸四角形 12"/>
          <p:cNvSpPr/>
          <p:nvPr/>
        </p:nvSpPr>
        <p:spPr>
          <a:xfrm>
            <a:off x="3754583" y="5683464"/>
            <a:ext cx="1200341" cy="373878"/>
          </a:xfrm>
          <a:prstGeom prst="roundRect">
            <a:avLst/>
          </a:prstGeom>
          <a:noFill/>
          <a:ln w="57150">
            <a:solidFill>
              <a:schemeClr val="accent6"/>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 name="角丸四角形 14"/>
          <p:cNvSpPr/>
          <p:nvPr/>
        </p:nvSpPr>
        <p:spPr>
          <a:xfrm>
            <a:off x="6088856" y="3233282"/>
            <a:ext cx="4395313" cy="689701"/>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altLang="ja-JP" sz="2000" dirty="0">
                <a:solidFill>
                  <a:schemeClr val="bg1"/>
                </a:solidFill>
                <a:ea typeface="メイリオ" panose="020B0604030504040204" pitchFamily="50" charset="-128"/>
                <a:cs typeface="メイリオ" panose="020B0604030504040204" pitchFamily="50" charset="-128"/>
              </a:rPr>
              <a:t>Select "</a:t>
            </a:r>
            <a:r>
              <a:rPr lang="ja-JP" altLang="en-US" sz="1600" dirty="0">
                <a:solidFill>
                  <a:schemeClr val="bg1"/>
                </a:solidFill>
                <a:ea typeface="メイリオ" panose="020B0604030504040204" pitchFamily="50" charset="-128"/>
                <a:cs typeface="メイリオ" panose="020B0604030504040204" pitchFamily="50" charset="-128"/>
              </a:rPr>
              <a:t>デジタルデータ</a:t>
            </a:r>
            <a:r>
              <a:rPr lang="en-US" altLang="ja-JP" sz="2000" dirty="0">
                <a:solidFill>
                  <a:schemeClr val="bg1"/>
                </a:solidFill>
                <a:ea typeface="メイリオ" panose="020B0604030504040204" pitchFamily="50" charset="-128"/>
                <a:cs typeface="メイリオ" panose="020B0604030504040204" pitchFamily="50" charset="-128"/>
              </a:rPr>
              <a:t>" (Digital data), and click "</a:t>
            </a:r>
            <a:r>
              <a:rPr lang="ja-JP" altLang="en-US" sz="1600" dirty="0">
                <a:solidFill>
                  <a:schemeClr val="bg1"/>
                </a:solidFill>
                <a:ea typeface="メイリオ" panose="020B0604030504040204" pitchFamily="50" charset="-128"/>
                <a:cs typeface="メイリオ" panose="020B0604030504040204" pitchFamily="50" charset="-128"/>
              </a:rPr>
              <a:t>実行</a:t>
            </a:r>
            <a:r>
              <a:rPr lang="en-US" altLang="ja-JP" sz="2000" dirty="0">
                <a:solidFill>
                  <a:schemeClr val="bg1"/>
                </a:solidFill>
                <a:ea typeface="メイリオ" panose="020B0604030504040204" pitchFamily="50" charset="-128"/>
                <a:cs typeface="メイリオ" panose="020B0604030504040204" pitchFamily="50" charset="-128"/>
              </a:rPr>
              <a:t>" (Go).</a:t>
            </a:r>
          </a:p>
        </p:txBody>
      </p:sp>
      <p:sp>
        <p:nvSpPr>
          <p:cNvPr id="16" name="角丸四角形 15"/>
          <p:cNvSpPr/>
          <p:nvPr/>
        </p:nvSpPr>
        <p:spPr>
          <a:xfrm>
            <a:off x="3959348" y="5086586"/>
            <a:ext cx="4638720" cy="448218"/>
          </a:xfrm>
          <a:prstGeom prst="roundRect">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altLang="ja-JP" sz="2000" dirty="0">
                <a:solidFill>
                  <a:schemeClr val="bg1"/>
                </a:solidFill>
                <a:ea typeface="メイリオ" panose="020B0604030504040204" pitchFamily="50" charset="-128"/>
                <a:cs typeface="メイリオ" panose="020B0604030504040204" pitchFamily="50" charset="-128"/>
              </a:rPr>
              <a:t>Click "</a:t>
            </a:r>
            <a:r>
              <a:rPr lang="ja-JP" altLang="en-US" sz="1600" dirty="0">
                <a:solidFill>
                  <a:schemeClr val="bg1"/>
                </a:solidFill>
                <a:ea typeface="メイリオ" panose="020B0604030504040204" pitchFamily="50" charset="-128"/>
                <a:cs typeface="メイリオ" panose="020B0604030504040204" pitchFamily="50" charset="-128"/>
              </a:rPr>
              <a:t>複写</a:t>
            </a:r>
            <a:r>
              <a:rPr lang="en-US" altLang="ja-JP" sz="2000" dirty="0">
                <a:solidFill>
                  <a:schemeClr val="bg1"/>
                </a:solidFill>
                <a:ea typeface="メイリオ" panose="020B0604030504040204" pitchFamily="50" charset="-128"/>
                <a:cs typeface="メイリオ" panose="020B0604030504040204" pitchFamily="50" charset="-128"/>
              </a:rPr>
              <a:t>" (</a:t>
            </a:r>
            <a:r>
              <a:rPr lang="en-US" altLang="ja-JP" sz="2000" dirty="0" err="1">
                <a:solidFill>
                  <a:schemeClr val="bg1"/>
                </a:solidFill>
                <a:ea typeface="メイリオ" panose="020B0604030504040204" pitchFamily="50" charset="-128"/>
                <a:cs typeface="メイリオ" panose="020B0604030504040204" pitchFamily="50" charset="-128"/>
              </a:rPr>
              <a:t>Photoduplication</a:t>
            </a:r>
            <a:r>
              <a:rPr lang="en-US" altLang="ja-JP" sz="2000" dirty="0" smtClean="0">
                <a:solidFill>
                  <a:schemeClr val="bg1"/>
                </a:solidFill>
                <a:ea typeface="メイリオ" panose="020B0604030504040204" pitchFamily="50" charset="-128"/>
                <a:cs typeface="メイリオ" panose="020B0604030504040204" pitchFamily="50" charset="-128"/>
              </a:rPr>
              <a:t>).</a:t>
            </a:r>
            <a:endParaRPr lang="en-US" altLang="ja-JP" sz="2000" dirty="0">
              <a:solidFill>
                <a:schemeClr val="bg1"/>
              </a:solidFill>
              <a:ea typeface="メイリオ" panose="020B0604030504040204" pitchFamily="50" charset="-128"/>
              <a:cs typeface="メイリオ" panose="020B0604030504040204" pitchFamily="50" charset="-128"/>
            </a:endParaRPr>
          </a:p>
        </p:txBody>
      </p:sp>
      <p:cxnSp>
        <p:nvCxnSpPr>
          <p:cNvPr id="18" name="直線矢印コネクタ 17"/>
          <p:cNvCxnSpPr>
            <a:stCxn id="15" idx="1"/>
            <a:endCxn id="9" idx="0"/>
          </p:cNvCxnSpPr>
          <p:nvPr/>
        </p:nvCxnSpPr>
        <p:spPr>
          <a:xfrm flipH="1">
            <a:off x="5097704" y="3578133"/>
            <a:ext cx="991152" cy="1002578"/>
          </a:xfrm>
          <a:prstGeom prst="straightConnector1">
            <a:avLst/>
          </a:prstGeom>
          <a:ln w="76200">
            <a:solidFill>
              <a:schemeClr val="accent6"/>
            </a:solidFill>
            <a:tailEnd type="triangle" w="lg" len="lg"/>
          </a:ln>
          <a:effectLst/>
        </p:spPr>
        <p:style>
          <a:lnRef idx="2">
            <a:schemeClr val="accent1"/>
          </a:lnRef>
          <a:fillRef idx="0">
            <a:schemeClr val="accent1"/>
          </a:fillRef>
          <a:effectRef idx="1">
            <a:schemeClr val="accent1"/>
          </a:effectRef>
          <a:fontRef idx="minor">
            <a:schemeClr val="tx1"/>
          </a:fontRef>
        </p:style>
      </p:cxnSp>
      <p:cxnSp>
        <p:nvCxnSpPr>
          <p:cNvPr id="19" name="直線矢印コネクタ 18"/>
          <p:cNvCxnSpPr>
            <a:stCxn id="16" idx="1"/>
            <a:endCxn id="6" idx="3"/>
          </p:cNvCxnSpPr>
          <p:nvPr/>
        </p:nvCxnSpPr>
        <p:spPr>
          <a:xfrm flipH="1">
            <a:off x="2621299" y="5310695"/>
            <a:ext cx="1338049" cy="526138"/>
          </a:xfrm>
          <a:prstGeom prst="straightConnector1">
            <a:avLst/>
          </a:prstGeom>
          <a:ln w="76200">
            <a:solidFill>
              <a:schemeClr val="accent6"/>
            </a:solidFill>
            <a:tailEnd type="triangle" w="lg" len="lg"/>
          </a:ln>
          <a:effectLst/>
        </p:spPr>
        <p:style>
          <a:lnRef idx="2">
            <a:schemeClr val="accent1"/>
          </a:lnRef>
          <a:fillRef idx="0">
            <a:schemeClr val="accent1"/>
          </a:fillRef>
          <a:effectRef idx="1">
            <a:schemeClr val="accent1"/>
          </a:effectRef>
          <a:fontRef idx="minor">
            <a:schemeClr val="tx1"/>
          </a:fontRef>
        </p:style>
      </p:cxnSp>
      <p:sp>
        <p:nvSpPr>
          <p:cNvPr id="38" name="角丸四角形 37"/>
          <p:cNvSpPr/>
          <p:nvPr/>
        </p:nvSpPr>
        <p:spPr>
          <a:xfrm>
            <a:off x="2207568" y="2956532"/>
            <a:ext cx="482917" cy="973137"/>
          </a:xfrm>
          <a:prstGeom prst="roundRect">
            <a:avLst/>
          </a:prstGeom>
          <a:noFill/>
          <a:ln w="57150">
            <a:solidFill>
              <a:schemeClr val="accent6"/>
            </a:solidFill>
            <a:prstDash val="dash"/>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ja-JP" altLang="en-US" sz="2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8" name="スライド番号プレースホルダー 7"/>
          <p:cNvSpPr>
            <a:spLocks noGrp="1"/>
          </p:cNvSpPr>
          <p:nvPr>
            <p:ph type="sldNum" sz="quarter" idx="12"/>
          </p:nvPr>
        </p:nvSpPr>
        <p:spPr/>
        <p:txBody>
          <a:bodyPr>
            <a:noAutofit/>
          </a:bodyPr>
          <a:lstStyle/>
          <a:p>
            <a:fld id="{4BFE1132-A899-4B01-8FDD-2C7C288CFA1E}" type="slidenum">
              <a:rPr kumimoji="1" lang="ja-JP" altLang="en-US" smtClean="0"/>
              <a:t>9</a:t>
            </a:fld>
            <a:endParaRPr kumimoji="1" lang="ja-JP" altLang="en-US" dirty="0"/>
          </a:p>
        </p:txBody>
      </p:sp>
    </p:spTree>
    <p:extLst>
      <p:ext uri="{BB962C8B-B14F-4D97-AF65-F5344CB8AC3E}">
        <p14:creationId xmlns:p14="http://schemas.microsoft.com/office/powerpoint/2010/main" val="194484540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2749</TotalTime>
  <Words>1789</Words>
  <Application>Microsoft Macintosh PowerPoint</Application>
  <PresentationFormat>Custom</PresentationFormat>
  <Paragraphs>223</Paragraphs>
  <Slides>20</Slides>
  <Notes>20</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1_Office ​​テーマ</vt:lpstr>
      <vt:lpstr>2_Office ​​テーマ</vt:lpstr>
      <vt:lpstr>An Overview of ILL/DD Services  of the NDL</vt:lpstr>
      <vt:lpstr>Today’s Topic</vt:lpstr>
      <vt:lpstr>PowerPoint Presentation</vt:lpstr>
      <vt:lpstr>General Information on ILL/DD services</vt:lpstr>
      <vt:lpstr>Materials for ILL/DD services</vt:lpstr>
      <vt:lpstr>PowerPoint Presentation</vt:lpstr>
      <vt:lpstr>How to Make a Request</vt:lpstr>
      <vt:lpstr>Tips: In case that volume numbers are not shown in the list</vt:lpstr>
      <vt:lpstr>Tips: For copies of digitized magazines</vt:lpstr>
      <vt:lpstr>Tips: The National Diet Library Digital Collections are linked to the NDL-OPAC</vt:lpstr>
      <vt:lpstr>E-Learning program about Photoduplication Requests</vt:lpstr>
      <vt:lpstr>PowerPoint Presentation</vt:lpstr>
      <vt:lpstr>Copyright</vt:lpstr>
      <vt:lpstr>Limits on copying materials</vt:lpstr>
      <vt:lpstr>FAQ</vt:lpstr>
      <vt:lpstr>PowerPoint Presentation</vt:lpstr>
      <vt:lpstr>NDL is ready to support you!</vt:lpstr>
      <vt:lpstr>NDL is ready to support you!</vt:lpstr>
      <vt:lpstr>NDL is ready to support you!</vt:lpstr>
      <vt:lpstr>Thank you very much for your kind attention!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AZUSAのファイルをPowerpointにしてみた</dc:title>
  <dc:creator>wslash</dc:creator>
  <cp:lastModifiedBy>Victoria Bestor</cp:lastModifiedBy>
  <cp:revision>174</cp:revision>
  <cp:lastPrinted>2014-09-23T04:56:28Z</cp:lastPrinted>
  <dcterms:created xsi:type="dcterms:W3CDTF">2014-08-31T11:33:13Z</dcterms:created>
  <dcterms:modified xsi:type="dcterms:W3CDTF">2016-04-12T19:36:32Z</dcterms:modified>
</cp:coreProperties>
</file>