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7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8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2235-C4F9-4A52-8DA2-B017B50665DA}" type="datetimeFigureOut">
              <a:rPr lang="nl-NL" smtClean="0"/>
              <a:t>4/25/16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366A-EE7A-4496-996D-F379F581214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645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2235-C4F9-4A52-8DA2-B017B50665DA}" type="datetimeFigureOut">
              <a:rPr lang="nl-NL" smtClean="0"/>
              <a:t>4/25/16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366A-EE7A-4496-996D-F379F581214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614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2235-C4F9-4A52-8DA2-B017B50665DA}" type="datetimeFigureOut">
              <a:rPr lang="nl-NL" smtClean="0"/>
              <a:t>4/25/16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366A-EE7A-4496-996D-F379F581214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41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2235-C4F9-4A52-8DA2-B017B50665DA}" type="datetimeFigureOut">
              <a:rPr lang="nl-NL" smtClean="0"/>
              <a:t>4/25/16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366A-EE7A-4496-996D-F379F581214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54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2235-C4F9-4A52-8DA2-B017B50665DA}" type="datetimeFigureOut">
              <a:rPr lang="nl-NL" smtClean="0"/>
              <a:t>4/25/16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366A-EE7A-4496-996D-F379F581214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820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2235-C4F9-4A52-8DA2-B017B50665DA}" type="datetimeFigureOut">
              <a:rPr lang="nl-NL" smtClean="0"/>
              <a:t>4/25/16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366A-EE7A-4496-996D-F379F581214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5175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2235-C4F9-4A52-8DA2-B017B50665DA}" type="datetimeFigureOut">
              <a:rPr lang="nl-NL" smtClean="0"/>
              <a:t>4/25/16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366A-EE7A-4496-996D-F379F581214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675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2235-C4F9-4A52-8DA2-B017B50665DA}" type="datetimeFigureOut">
              <a:rPr lang="nl-NL" smtClean="0"/>
              <a:t>4/25/16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366A-EE7A-4496-996D-F379F581214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242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2235-C4F9-4A52-8DA2-B017B50665DA}" type="datetimeFigureOut">
              <a:rPr lang="nl-NL" smtClean="0"/>
              <a:t>4/25/16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366A-EE7A-4496-996D-F379F581214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722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2235-C4F9-4A52-8DA2-B017B50665DA}" type="datetimeFigureOut">
              <a:rPr lang="nl-NL" smtClean="0"/>
              <a:t>4/25/16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366A-EE7A-4496-996D-F379F581214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4540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2235-C4F9-4A52-8DA2-B017B50665DA}" type="datetimeFigureOut">
              <a:rPr lang="nl-NL" smtClean="0"/>
              <a:t>4/25/16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366A-EE7A-4496-996D-F379F581214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27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22235-C4F9-4A52-8DA2-B017B50665DA}" type="datetimeFigureOut">
              <a:rPr lang="nl-NL" smtClean="0"/>
              <a:t>4/25/16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3366A-EE7A-4496-996D-F379F581214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939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3024336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"</a:t>
            </a:r>
            <a:r>
              <a:rPr lang="en-US" sz="6000" dirty="0">
                <a:latin typeface="Cambria" panose="02040503050406030204" pitchFamily="18" charset="0"/>
              </a:rPr>
              <a:t>From </a:t>
            </a:r>
            <a:r>
              <a:rPr lang="en-US" sz="6000" dirty="0" smtClean="0">
                <a:latin typeface="Cambria" panose="02040503050406030204" pitchFamily="18" charset="0"/>
              </a:rPr>
              <a:t/>
            </a:r>
            <a:br>
              <a:rPr lang="en-US" sz="6000" dirty="0" smtClean="0">
                <a:latin typeface="Cambria" panose="02040503050406030204" pitchFamily="18" charset="0"/>
              </a:rPr>
            </a:br>
            <a:r>
              <a:rPr lang="en-US" sz="7300" dirty="0">
                <a:latin typeface="Cambria" panose="02040503050406030204" pitchFamily="18" charset="0"/>
              </a:rPr>
              <a:t>P</a:t>
            </a:r>
            <a:r>
              <a:rPr lang="en-US" sz="7300" dirty="0" smtClean="0">
                <a:latin typeface="Cambria" panose="02040503050406030204" pitchFamily="18" charset="0"/>
              </a:rPr>
              <a:t>assive </a:t>
            </a:r>
            <a:r>
              <a:rPr lang="en-US" sz="7300" dirty="0">
                <a:latin typeface="Cambria" panose="02040503050406030204" pitchFamily="18" charset="0"/>
              </a:rPr>
              <a:t>R</a:t>
            </a:r>
            <a:r>
              <a:rPr lang="en-US" sz="7300" dirty="0" smtClean="0">
                <a:latin typeface="Cambria" panose="02040503050406030204" pitchFamily="18" charset="0"/>
              </a:rPr>
              <a:t>eception </a:t>
            </a:r>
            <a:br>
              <a:rPr lang="en-US" sz="7300" dirty="0" smtClean="0">
                <a:latin typeface="Cambria" panose="02040503050406030204" pitchFamily="18" charset="0"/>
              </a:rPr>
            </a:br>
            <a:r>
              <a:rPr lang="en-US" sz="6000" dirty="0" smtClean="0">
                <a:latin typeface="Cambria" panose="02040503050406030204" pitchFamily="18" charset="0"/>
              </a:rPr>
              <a:t>to </a:t>
            </a:r>
            <a:br>
              <a:rPr lang="en-US" sz="6000" dirty="0" smtClean="0">
                <a:latin typeface="Cambria" panose="02040503050406030204" pitchFamily="18" charset="0"/>
              </a:rPr>
            </a:br>
            <a:r>
              <a:rPr lang="en-US" sz="7300" dirty="0">
                <a:latin typeface="Cambria" panose="02040503050406030204" pitchFamily="18" charset="0"/>
              </a:rPr>
              <a:t>A</a:t>
            </a:r>
            <a:r>
              <a:rPr lang="en-US" sz="7300" dirty="0" smtClean="0">
                <a:latin typeface="Cambria" panose="02040503050406030204" pitchFamily="18" charset="0"/>
              </a:rPr>
              <a:t>ctive Promotion ​</a:t>
            </a:r>
            <a:r>
              <a:rPr lang="en-US" sz="7300" dirty="0">
                <a:latin typeface="Cambria" panose="02040503050406030204" pitchFamily="18" charset="0"/>
              </a:rPr>
              <a:t>"​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>
                <a:solidFill>
                  <a:schemeClr val="tx1"/>
                </a:solidFill>
                <a:latin typeface="Cambria" panose="02040503050406030204" pitchFamily="18" charset="0"/>
              </a:rPr>
              <a:t>Constructing the International Leiden Asian Library and the Digital Future of </a:t>
            </a:r>
            <a:r>
              <a:rPr lang="en-US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Cambria" panose="02040503050406030204" pitchFamily="18" charset="0"/>
              </a:rPr>
              <a:t>Japanese Special Collections</a:t>
            </a:r>
            <a:br>
              <a:rPr lang="en-US" i="1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endParaRPr lang="nl-NL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30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nl-NL" dirty="0" err="1" smtClean="0">
                <a:latin typeface="Cambria" panose="02040503050406030204" pitchFamily="18" charset="0"/>
              </a:rPr>
              <a:t>Challenges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for</a:t>
            </a:r>
            <a:r>
              <a:rPr lang="nl-NL" dirty="0" smtClean="0">
                <a:latin typeface="Cambria" panose="02040503050406030204" pitchFamily="18" charset="0"/>
              </a:rPr>
              <a:t> Libraries </a:t>
            </a:r>
            <a:r>
              <a:rPr lang="nl-NL" dirty="0" err="1" smtClean="0">
                <a:latin typeface="Cambria" panose="02040503050406030204" pitchFamily="18" charset="0"/>
              </a:rPr>
              <a:t>and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Librarians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endParaRPr lang="nl-NL" dirty="0">
              <a:latin typeface="Cambria" panose="02040503050406030204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nl-NL" dirty="0" smtClean="0">
                <a:latin typeface="Cambria" panose="02040503050406030204" pitchFamily="18" charset="0"/>
              </a:rPr>
              <a:t>The ‘</a:t>
            </a:r>
            <a:r>
              <a:rPr lang="nl-NL" dirty="0" err="1" smtClean="0">
                <a:latin typeface="Cambria" panose="02040503050406030204" pitchFamily="18" charset="0"/>
              </a:rPr>
              <a:t>Birth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Rate</a:t>
            </a:r>
            <a:r>
              <a:rPr lang="nl-NL" dirty="0" smtClean="0">
                <a:latin typeface="Cambria" panose="02040503050406030204" pitchFamily="18" charset="0"/>
              </a:rPr>
              <a:t>’ of new digital databases </a:t>
            </a:r>
            <a:r>
              <a:rPr lang="nl-NL" dirty="0" err="1" smtClean="0">
                <a:latin typeface="Cambria" panose="02040503050406030204" pitchFamily="18" charset="0"/>
              </a:rPr>
              <a:t>for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Japanese</a:t>
            </a:r>
            <a:r>
              <a:rPr lang="nl-NL" dirty="0" smtClean="0">
                <a:latin typeface="Cambria" panose="02040503050406030204" pitchFamily="18" charset="0"/>
              </a:rPr>
              <a:t> studies</a:t>
            </a:r>
          </a:p>
          <a:p>
            <a:r>
              <a:rPr lang="nl-NL" dirty="0" smtClean="0">
                <a:latin typeface="Cambria" panose="02040503050406030204" pitchFamily="18" charset="0"/>
              </a:rPr>
              <a:t>‘The </a:t>
            </a:r>
            <a:r>
              <a:rPr lang="nl-NL" dirty="0" err="1" smtClean="0">
                <a:latin typeface="Cambria" panose="02040503050406030204" pitchFamily="18" charset="0"/>
              </a:rPr>
              <a:t>Void</a:t>
            </a:r>
            <a:r>
              <a:rPr lang="nl-NL" dirty="0" smtClean="0">
                <a:latin typeface="Cambria" panose="02040503050406030204" pitchFamily="18" charset="0"/>
              </a:rPr>
              <a:t>’ – a </a:t>
            </a:r>
            <a:r>
              <a:rPr lang="nl-NL" dirty="0" err="1" smtClean="0">
                <a:latin typeface="Cambria" panose="02040503050406030204" pitchFamily="18" charset="0"/>
              </a:rPr>
              <a:t>turnoff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for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institutions</a:t>
            </a:r>
            <a:r>
              <a:rPr lang="nl-NL" dirty="0" smtClean="0">
                <a:latin typeface="Cambria" panose="02040503050406030204" pitchFamily="18" charset="0"/>
              </a:rPr>
              <a:t>? </a:t>
            </a:r>
          </a:p>
          <a:p>
            <a:r>
              <a:rPr lang="nl-NL" dirty="0">
                <a:latin typeface="Cambria" panose="02040503050406030204" pitchFamily="18" charset="0"/>
              </a:rPr>
              <a:t>T</a:t>
            </a:r>
            <a:r>
              <a:rPr lang="nl-NL" dirty="0" smtClean="0">
                <a:latin typeface="Cambria" panose="02040503050406030204" pitchFamily="18" charset="0"/>
              </a:rPr>
              <a:t>he ‘Baby Save plan’</a:t>
            </a:r>
          </a:p>
          <a:p>
            <a:pPr lvl="1"/>
            <a:r>
              <a:rPr lang="nl-NL" dirty="0" smtClean="0">
                <a:latin typeface="Cambria" panose="02040503050406030204" pitchFamily="18" charset="0"/>
              </a:rPr>
              <a:t>Guide </a:t>
            </a:r>
            <a:r>
              <a:rPr lang="nl-NL" dirty="0" err="1" smtClean="0">
                <a:latin typeface="Cambria" panose="02040503050406030204" pitchFamily="18" charset="0"/>
              </a:rPr>
              <a:t>to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Japanese</a:t>
            </a:r>
            <a:r>
              <a:rPr lang="nl-NL" dirty="0" smtClean="0">
                <a:latin typeface="Cambria" panose="02040503050406030204" pitchFamily="18" charset="0"/>
              </a:rPr>
              <a:t> Digital </a:t>
            </a:r>
            <a:r>
              <a:rPr lang="nl-NL" dirty="0" err="1" smtClean="0">
                <a:latin typeface="Cambria" panose="02040503050406030204" pitchFamily="18" charset="0"/>
              </a:rPr>
              <a:t>Collections</a:t>
            </a:r>
            <a:endParaRPr lang="nl-NL" dirty="0" smtClean="0">
              <a:latin typeface="Cambria" panose="02040503050406030204" pitchFamily="18" charset="0"/>
            </a:endParaRPr>
          </a:p>
          <a:p>
            <a:pPr lvl="1"/>
            <a:r>
              <a:rPr lang="nl-NL" dirty="0" smtClean="0">
                <a:latin typeface="Cambria" panose="02040503050406030204" pitchFamily="18" charset="0"/>
              </a:rPr>
              <a:t>Team effort of </a:t>
            </a:r>
            <a:r>
              <a:rPr lang="nl-NL" dirty="0" err="1" smtClean="0">
                <a:latin typeface="Cambria" panose="02040503050406030204" pitchFamily="18" charset="0"/>
              </a:rPr>
              <a:t>librarians</a:t>
            </a:r>
            <a:r>
              <a:rPr lang="nl-NL" dirty="0" smtClean="0">
                <a:latin typeface="Cambria" panose="02040503050406030204" pitchFamily="18" charset="0"/>
              </a:rPr>
              <a:t> worldwide</a:t>
            </a:r>
          </a:p>
          <a:p>
            <a:pPr lvl="1"/>
            <a:r>
              <a:rPr lang="nl-NL" dirty="0" err="1" smtClean="0">
                <a:latin typeface="Cambria" panose="02040503050406030204" pitchFamily="18" charset="0"/>
              </a:rPr>
              <a:t>Crowdsourcing</a:t>
            </a:r>
            <a:endParaRPr lang="nl-NL" dirty="0" smtClean="0">
              <a:latin typeface="Cambria" panose="02040503050406030204" pitchFamily="18" charset="0"/>
            </a:endParaRPr>
          </a:p>
          <a:p>
            <a:pPr lvl="1"/>
            <a:endParaRPr lang="nl-NL" dirty="0">
              <a:latin typeface="Cambria" panose="02040503050406030204" pitchFamily="18" charset="0"/>
            </a:endParaRPr>
          </a:p>
        </p:txBody>
      </p:sp>
      <p:pic>
        <p:nvPicPr>
          <p:cNvPr id="8194" name="Picture 2" descr="https://lh3.googleusercontent.com/LdI4itDcqnPyaRjeHVjlv5CMcCkVXgPYaQNEPDsz-KzUNCLwXT9hIw_W1jHv0hvoYA=w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31" y="234888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712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latin typeface="Cambria" panose="02040503050406030204" pitchFamily="18" charset="0"/>
              </a:rPr>
              <a:t>Conclusion</a:t>
            </a:r>
            <a:endParaRPr lang="nl-NL" dirty="0">
              <a:latin typeface="Cambria" panose="02040503050406030204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>
                <a:latin typeface="Cambria" panose="02040503050406030204" pitchFamily="18" charset="0"/>
              </a:rPr>
              <a:t>Japanese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Digitization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projects</a:t>
            </a:r>
            <a:r>
              <a:rPr lang="nl-NL" dirty="0" smtClean="0">
                <a:latin typeface="Cambria" panose="02040503050406030204" pitchFamily="18" charset="0"/>
              </a:rPr>
              <a:t> in Leiden: </a:t>
            </a:r>
            <a:r>
              <a:rPr lang="nl-NL" dirty="0" err="1" smtClean="0">
                <a:latin typeface="Cambria" panose="02040503050406030204" pitchFamily="18" charset="0"/>
              </a:rPr>
              <a:t>from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passive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reception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to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active</a:t>
            </a:r>
            <a:r>
              <a:rPr lang="nl-NL" dirty="0" smtClean="0">
                <a:latin typeface="Cambria" panose="02040503050406030204" pitchFamily="18" charset="0"/>
              </a:rPr>
              <a:t> promotion</a:t>
            </a:r>
          </a:p>
          <a:p>
            <a:r>
              <a:rPr lang="nl-NL" dirty="0" smtClean="0">
                <a:latin typeface="Cambria" panose="02040503050406030204" pitchFamily="18" charset="0"/>
              </a:rPr>
              <a:t> ‘</a:t>
            </a:r>
            <a:r>
              <a:rPr lang="nl-NL" dirty="0" err="1" smtClean="0">
                <a:latin typeface="Cambria" panose="02040503050406030204" pitchFamily="18" charset="0"/>
              </a:rPr>
              <a:t>Avoid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the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Void</a:t>
            </a:r>
            <a:r>
              <a:rPr lang="nl-NL" dirty="0" smtClean="0">
                <a:latin typeface="Cambria" panose="02040503050406030204" pitchFamily="18" charset="0"/>
              </a:rPr>
              <a:t>’: Cooperation </a:t>
            </a:r>
            <a:r>
              <a:rPr lang="nl-NL" dirty="0" err="1" smtClean="0">
                <a:latin typeface="Cambria" panose="02040503050406030204" pitchFamily="18" charset="0"/>
              </a:rPr>
              <a:t>and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coordination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for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the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LibGuide</a:t>
            </a:r>
            <a:r>
              <a:rPr lang="nl-NL" dirty="0" smtClean="0">
                <a:latin typeface="Cambria" panose="02040503050406030204" pitchFamily="18" charset="0"/>
              </a:rPr>
              <a:t> 2.0 in </a:t>
            </a:r>
            <a:r>
              <a:rPr lang="nl-NL" dirty="0" err="1" smtClean="0">
                <a:latin typeface="Cambria" panose="02040503050406030204" pitchFamily="18" charset="0"/>
              </a:rPr>
              <a:t>Japanese</a:t>
            </a:r>
            <a:r>
              <a:rPr lang="nl-NL" dirty="0" smtClean="0">
                <a:latin typeface="Cambria" panose="02040503050406030204" pitchFamily="18" charset="0"/>
              </a:rPr>
              <a:t> studies.</a:t>
            </a:r>
          </a:p>
          <a:p>
            <a:r>
              <a:rPr lang="nl-NL" dirty="0" err="1" smtClean="0">
                <a:latin typeface="Cambria" panose="02040503050406030204" pitchFamily="18" charset="0"/>
              </a:rPr>
              <a:t>Joining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scattered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>
                <a:latin typeface="Cambria" panose="02040503050406030204" pitchFamily="18" charset="0"/>
              </a:rPr>
              <a:t>collections</a:t>
            </a:r>
            <a:r>
              <a:rPr lang="nl-NL" dirty="0">
                <a:latin typeface="Cambria" panose="02040503050406030204" pitchFamily="18" charset="0"/>
              </a:rPr>
              <a:t> </a:t>
            </a:r>
            <a:r>
              <a:rPr lang="nl-NL" dirty="0" smtClean="0">
                <a:latin typeface="Cambria" panose="02040503050406030204" pitchFamily="18" charset="0"/>
              </a:rPr>
              <a:t>online </a:t>
            </a:r>
            <a:r>
              <a:rPr lang="nl-NL" dirty="0" err="1" smtClean="0">
                <a:latin typeface="Cambria" panose="02040503050406030204" pitchFamily="18" charset="0"/>
              </a:rPr>
              <a:t>and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visibility</a:t>
            </a:r>
            <a:r>
              <a:rPr lang="nl-NL" dirty="0" smtClean="0">
                <a:latin typeface="Cambria" panose="02040503050406030204" pitchFamily="18" charset="0"/>
              </a:rPr>
              <a:t> of </a:t>
            </a:r>
            <a:r>
              <a:rPr lang="nl-NL" dirty="0" err="1" smtClean="0">
                <a:latin typeface="Cambria" panose="02040503050406030204" pitchFamily="18" charset="0"/>
              </a:rPr>
              <a:t>collections</a:t>
            </a:r>
            <a:r>
              <a:rPr lang="nl-NL" dirty="0" smtClean="0">
                <a:latin typeface="Cambria" panose="02040503050406030204" pitchFamily="18" charset="0"/>
              </a:rPr>
              <a:t> as </a:t>
            </a:r>
            <a:r>
              <a:rPr lang="nl-NL" dirty="0" err="1">
                <a:latin typeface="Cambria" panose="02040503050406030204" pitchFamily="18" charset="0"/>
              </a:rPr>
              <a:t>an</a:t>
            </a:r>
            <a:r>
              <a:rPr lang="nl-NL" dirty="0">
                <a:latin typeface="Cambria" panose="02040503050406030204" pitchFamily="18" charset="0"/>
              </a:rPr>
              <a:t> incentive </a:t>
            </a:r>
            <a:r>
              <a:rPr lang="nl-NL" dirty="0" err="1">
                <a:latin typeface="Cambria" panose="02040503050406030204" pitchFamily="18" charset="0"/>
              </a:rPr>
              <a:t>for</a:t>
            </a:r>
            <a:r>
              <a:rPr lang="nl-NL" dirty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institutions</a:t>
            </a:r>
            <a:r>
              <a:rPr lang="nl-NL" dirty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to</a:t>
            </a:r>
            <a:r>
              <a:rPr lang="nl-NL" dirty="0" smtClean="0">
                <a:latin typeface="Cambria" panose="02040503050406030204" pitchFamily="18" charset="0"/>
              </a:rPr>
              <a:t> go digital. </a:t>
            </a:r>
            <a:endParaRPr lang="nl-NL" dirty="0">
              <a:latin typeface="Cambria" panose="02040503050406030204" pitchFamily="18" charset="0"/>
            </a:endParaRPr>
          </a:p>
          <a:p>
            <a:endParaRPr lang="nl-NL" dirty="0" smtClean="0">
              <a:latin typeface="Cambria" panose="02040503050406030204" pitchFamily="18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4546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Thank</a:t>
            </a: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nl-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you</a:t>
            </a: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nl-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for</a:t>
            </a: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nl-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your</a:t>
            </a: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attention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352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ambria" panose="02040503050406030204" pitchFamily="18" charset="0"/>
              </a:rPr>
              <a:t>The East </a:t>
            </a:r>
            <a:r>
              <a:rPr lang="nl-NL" dirty="0" err="1" smtClean="0">
                <a:latin typeface="Cambria" panose="02040503050406030204" pitchFamily="18" charset="0"/>
              </a:rPr>
              <a:t>Asian</a:t>
            </a:r>
            <a:r>
              <a:rPr lang="nl-NL" dirty="0" smtClean="0">
                <a:latin typeface="Cambria" panose="02040503050406030204" pitchFamily="18" charset="0"/>
              </a:rPr>
              <a:t> Library </a:t>
            </a:r>
            <a:endParaRPr lang="nl-NL" dirty="0">
              <a:latin typeface="Cambria" panose="02040503050406030204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6347048" cy="2908920"/>
          </a:xfrm>
        </p:spPr>
        <p:txBody>
          <a:bodyPr>
            <a:normAutofit/>
          </a:bodyPr>
          <a:lstStyle/>
          <a:p>
            <a:r>
              <a:rPr lang="nl-NL" dirty="0" smtClean="0">
                <a:latin typeface="Cambria" panose="02040503050406030204" pitchFamily="18" charset="0"/>
              </a:rPr>
              <a:t>‘The Rebel Library’? </a:t>
            </a:r>
          </a:p>
          <a:p>
            <a:r>
              <a:rPr lang="nl-NL" dirty="0" smtClean="0">
                <a:latin typeface="Cambria" panose="02040503050406030204" pitchFamily="18" charset="0"/>
              </a:rPr>
              <a:t>Modern </a:t>
            </a:r>
            <a:r>
              <a:rPr lang="nl-NL" dirty="0" err="1" smtClean="0">
                <a:latin typeface="Cambria" panose="02040503050406030204" pitchFamily="18" charset="0"/>
              </a:rPr>
              <a:t>collections</a:t>
            </a:r>
            <a:r>
              <a:rPr lang="nl-NL" dirty="0" smtClean="0">
                <a:latin typeface="Cambria" panose="02040503050406030204" pitchFamily="18" charset="0"/>
              </a:rPr>
              <a:t> vs.  Special </a:t>
            </a:r>
            <a:r>
              <a:rPr lang="nl-NL" dirty="0" err="1">
                <a:latin typeface="Cambria" panose="02040503050406030204" pitchFamily="18" charset="0"/>
              </a:rPr>
              <a:t>C</a:t>
            </a:r>
            <a:r>
              <a:rPr lang="nl-NL" dirty="0" err="1" smtClean="0">
                <a:latin typeface="Cambria" panose="02040503050406030204" pitchFamily="18" charset="0"/>
              </a:rPr>
              <a:t>ollections</a:t>
            </a:r>
            <a:endParaRPr lang="nl-NL" dirty="0">
              <a:latin typeface="Cambria" panose="02040503050406030204" pitchFamily="18" charset="0"/>
            </a:endParaRPr>
          </a:p>
          <a:p>
            <a:r>
              <a:rPr lang="nl-NL" dirty="0" smtClean="0">
                <a:latin typeface="Cambria" panose="02040503050406030204" pitchFamily="18" charset="0"/>
              </a:rPr>
              <a:t>Users of </a:t>
            </a:r>
            <a:r>
              <a:rPr lang="nl-NL" dirty="0" err="1" smtClean="0">
                <a:latin typeface="Cambria" panose="02040503050406030204" pitchFamily="18" charset="0"/>
              </a:rPr>
              <a:t>the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collections</a:t>
            </a:r>
            <a:endParaRPr lang="nl-NL" dirty="0" smtClean="0">
              <a:latin typeface="Cambria" panose="02040503050406030204" pitchFamily="18" charset="0"/>
            </a:endParaRPr>
          </a:p>
        </p:txBody>
      </p:sp>
      <p:pic>
        <p:nvPicPr>
          <p:cNvPr id="1029" name="Picture 5" descr="https://www.umass.edu/wsp/images/duyvenda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36" y="1196752"/>
            <a:ext cx="188328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scontent-lga3-1.xx.fbcdn.net/hphotos-xpa1/v/t1.0-9/12310579_10153871203543777_8790306821809843081_n.jpg?oh=5766645e3f730c9e4afc60d194bc9ed3&amp;oe=577DF95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66285"/>
            <a:ext cx="288031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-lga3-1.xx.fbcdn.net/hphotos-xfa1/v/t1.0-9/529059_413557705338859_804583153_n.jpg?oh=dbfaf4f3947e4e709975fd5e2bb43404&amp;oe=5791D6F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30695"/>
            <a:ext cx="3882727" cy="291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658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latin typeface="Cambria" panose="02040503050406030204" pitchFamily="18" charset="0"/>
              </a:rPr>
              <a:t>Digitization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so</a:t>
            </a:r>
            <a:r>
              <a:rPr lang="nl-NL" dirty="0" smtClean="0">
                <a:latin typeface="Cambria" panose="02040503050406030204" pitchFamily="18" charset="0"/>
              </a:rPr>
              <a:t> far</a:t>
            </a:r>
            <a:endParaRPr lang="nl-NL" dirty="0">
              <a:latin typeface="Cambria" panose="02040503050406030204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1176" y="1628800"/>
            <a:ext cx="3178696" cy="5040560"/>
          </a:xfrm>
        </p:spPr>
        <p:txBody>
          <a:bodyPr>
            <a:normAutofit lnSpcReduction="10000"/>
          </a:bodyPr>
          <a:lstStyle/>
          <a:p>
            <a:r>
              <a:rPr lang="nl-NL" sz="2800" dirty="0" err="1" smtClean="0">
                <a:latin typeface="Cambria" panose="02040503050406030204" pitchFamily="18" charset="0"/>
              </a:rPr>
              <a:t>Passive</a:t>
            </a:r>
            <a:r>
              <a:rPr lang="nl-NL" sz="2800" dirty="0" smtClean="0">
                <a:latin typeface="Cambria" panose="02040503050406030204" pitchFamily="18" charset="0"/>
              </a:rPr>
              <a:t> </a:t>
            </a:r>
            <a:r>
              <a:rPr lang="nl-NL" sz="2800" dirty="0" err="1" smtClean="0">
                <a:latin typeface="Cambria" panose="02040503050406030204" pitchFamily="18" charset="0"/>
              </a:rPr>
              <a:t>Digitization</a:t>
            </a:r>
            <a:endParaRPr lang="nl-NL" sz="2800" dirty="0" smtClean="0">
              <a:latin typeface="Cambria" panose="02040503050406030204" pitchFamily="18" charset="0"/>
            </a:endParaRPr>
          </a:p>
          <a:p>
            <a:pPr lvl="1"/>
            <a:r>
              <a:rPr lang="nl-NL" dirty="0" err="1" smtClean="0">
                <a:latin typeface="Cambria" panose="02040503050406030204" pitchFamily="18" charset="0"/>
              </a:rPr>
              <a:t>Japanese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maps</a:t>
            </a:r>
            <a:endParaRPr lang="nl-NL" dirty="0" smtClean="0">
              <a:latin typeface="Cambria" panose="02040503050406030204" pitchFamily="18" charset="0"/>
            </a:endParaRPr>
          </a:p>
          <a:p>
            <a:pPr lvl="1"/>
            <a:r>
              <a:rPr lang="nl-NL" dirty="0" err="1" smtClean="0">
                <a:latin typeface="Cambria" panose="02040503050406030204" pitchFamily="18" charset="0"/>
              </a:rPr>
              <a:t>Requests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by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patrons</a:t>
            </a:r>
            <a:endParaRPr lang="nl-NL" dirty="0" smtClean="0">
              <a:latin typeface="Cambria" panose="02040503050406030204" pitchFamily="18" charset="0"/>
            </a:endParaRPr>
          </a:p>
          <a:p>
            <a:r>
              <a:rPr lang="nl-NL" sz="2800" dirty="0" smtClean="0">
                <a:latin typeface="Cambria" panose="02040503050406030204" pitchFamily="18" charset="0"/>
              </a:rPr>
              <a:t>Image ‘</a:t>
            </a:r>
            <a:r>
              <a:rPr lang="nl-NL" sz="2800" dirty="0" err="1" smtClean="0">
                <a:latin typeface="Cambria" panose="02040503050406030204" pitchFamily="18" charset="0"/>
              </a:rPr>
              <a:t>hijack</a:t>
            </a:r>
            <a:r>
              <a:rPr lang="nl-NL" sz="2800" dirty="0" smtClean="0">
                <a:latin typeface="Cambria" panose="02040503050406030204" pitchFamily="18" charset="0"/>
              </a:rPr>
              <a:t>’</a:t>
            </a:r>
          </a:p>
          <a:p>
            <a:r>
              <a:rPr lang="nl-NL" sz="2800" dirty="0" smtClean="0">
                <a:latin typeface="Cambria" panose="02040503050406030204" pitchFamily="18" charset="0"/>
              </a:rPr>
              <a:t>Availability</a:t>
            </a:r>
          </a:p>
          <a:p>
            <a:pPr lvl="1"/>
            <a:r>
              <a:rPr lang="nl-NL" dirty="0" smtClean="0">
                <a:latin typeface="Cambria" panose="02040503050406030204" pitchFamily="18" charset="0"/>
              </a:rPr>
              <a:t>The </a:t>
            </a:r>
            <a:r>
              <a:rPr lang="nl-NL" dirty="0" err="1" smtClean="0">
                <a:latin typeface="Cambria" panose="02040503050406030204" pitchFamily="18" charset="0"/>
              </a:rPr>
              <a:t>digitool</a:t>
            </a:r>
            <a:r>
              <a:rPr lang="nl-NL" dirty="0" smtClean="0">
                <a:latin typeface="Cambria" panose="02040503050406030204" pitchFamily="18" charset="0"/>
              </a:rPr>
              <a:t> mess</a:t>
            </a:r>
          </a:p>
          <a:p>
            <a:pPr lvl="1"/>
            <a:r>
              <a:rPr lang="nl-NL" dirty="0" err="1" smtClean="0">
                <a:latin typeface="Cambria" panose="02040503050406030204" pitchFamily="18" charset="0"/>
              </a:rPr>
              <a:t>Temporary</a:t>
            </a:r>
            <a:r>
              <a:rPr lang="nl-NL" dirty="0" smtClean="0">
                <a:latin typeface="Cambria" panose="02040503050406030204" pitchFamily="18" charset="0"/>
              </a:rPr>
              <a:t> storage</a:t>
            </a:r>
          </a:p>
          <a:p>
            <a:pPr lvl="1"/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20310"/>
            <a:ext cx="4659672" cy="248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680" y="1520310"/>
            <a:ext cx="1679759" cy="406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12976"/>
            <a:ext cx="3675776" cy="363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464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>
                <a:latin typeface="Cambria" panose="02040503050406030204" pitchFamily="18" charset="0"/>
              </a:rPr>
              <a:t>The </a:t>
            </a:r>
            <a:r>
              <a:rPr lang="nl-NL" dirty="0" err="1" smtClean="0">
                <a:latin typeface="Cambria" panose="02040503050406030204" pitchFamily="18" charset="0"/>
              </a:rPr>
              <a:t>Asian</a:t>
            </a:r>
            <a:r>
              <a:rPr lang="nl-NL" dirty="0" smtClean="0">
                <a:latin typeface="Cambria" panose="02040503050406030204" pitchFamily="18" charset="0"/>
              </a:rPr>
              <a:t> Library (2017)</a:t>
            </a:r>
            <a:endParaRPr lang="nl-NL" dirty="0">
              <a:latin typeface="Cambria" panose="02040503050406030204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997152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>
                <a:latin typeface="Cambria" panose="02040503050406030204" pitchFamily="18" charset="0"/>
              </a:rPr>
              <a:t>2009 – </a:t>
            </a:r>
            <a:r>
              <a:rPr lang="nl-NL" dirty="0" err="1" smtClean="0">
                <a:latin typeface="Cambria" panose="02040503050406030204" pitchFamily="18" charset="0"/>
              </a:rPr>
              <a:t>merger</a:t>
            </a:r>
            <a:r>
              <a:rPr lang="nl-NL" dirty="0" smtClean="0">
                <a:latin typeface="Cambria" panose="02040503050406030204" pitchFamily="18" charset="0"/>
              </a:rPr>
              <a:t> of EAL </a:t>
            </a:r>
          </a:p>
          <a:p>
            <a:r>
              <a:rPr lang="nl-NL" dirty="0" smtClean="0">
                <a:latin typeface="Cambria" panose="02040503050406030204" pitchFamily="18" charset="0"/>
              </a:rPr>
              <a:t>2014-2016: </a:t>
            </a:r>
            <a:r>
              <a:rPr lang="nl-NL" dirty="0" err="1" smtClean="0">
                <a:latin typeface="Cambria" panose="02040503050406030204" pitchFamily="18" charset="0"/>
              </a:rPr>
              <a:t>backlog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cataloguing</a:t>
            </a:r>
            <a:r>
              <a:rPr lang="nl-NL" dirty="0" smtClean="0">
                <a:latin typeface="Cambria" panose="02040503050406030204" pitchFamily="18" charset="0"/>
              </a:rPr>
              <a:t> project</a:t>
            </a:r>
          </a:p>
          <a:p>
            <a:r>
              <a:rPr lang="nl-NL" dirty="0" smtClean="0">
                <a:latin typeface="Cambria" panose="02040503050406030204" pitchFamily="18" charset="0"/>
              </a:rPr>
              <a:t>2016 (</a:t>
            </a:r>
            <a:r>
              <a:rPr lang="nl-NL" dirty="0" err="1" smtClean="0">
                <a:latin typeface="Cambria" panose="02040503050406030204" pitchFamily="18" charset="0"/>
              </a:rPr>
              <a:t>summer</a:t>
            </a:r>
            <a:r>
              <a:rPr lang="nl-NL" dirty="0" smtClean="0">
                <a:latin typeface="Cambria" panose="02040503050406030204" pitchFamily="18" charset="0"/>
              </a:rPr>
              <a:t>) – </a:t>
            </a:r>
            <a:r>
              <a:rPr lang="nl-NL" dirty="0" err="1" smtClean="0">
                <a:latin typeface="Cambria" panose="02040503050406030204" pitchFamily="18" charset="0"/>
              </a:rPr>
              <a:t>merger</a:t>
            </a:r>
            <a:r>
              <a:rPr lang="nl-NL" dirty="0" smtClean="0">
                <a:latin typeface="Cambria" panose="02040503050406030204" pitchFamily="18" charset="0"/>
              </a:rPr>
              <a:t> of </a:t>
            </a:r>
            <a:r>
              <a:rPr lang="nl-NL" dirty="0" err="1" smtClean="0">
                <a:latin typeface="Cambria" panose="02040503050406030204" pitchFamily="18" charset="0"/>
              </a:rPr>
              <a:t>collections</a:t>
            </a:r>
            <a:endParaRPr lang="nl-NL" dirty="0" smtClean="0">
              <a:latin typeface="Cambria" panose="02040503050406030204" pitchFamily="18" charset="0"/>
            </a:endParaRPr>
          </a:p>
          <a:p>
            <a:r>
              <a:rPr lang="nl-NL" dirty="0" smtClean="0">
                <a:latin typeface="Cambria" panose="02040503050406030204" pitchFamily="18" charset="0"/>
              </a:rPr>
              <a:t>2017 (spring) New Reading Room</a:t>
            </a:r>
          </a:p>
          <a:p>
            <a:r>
              <a:rPr lang="nl-NL" dirty="0" smtClean="0">
                <a:latin typeface="Cambria" panose="02040503050406030204" pitchFamily="18" charset="0"/>
              </a:rPr>
              <a:t>2017(September) </a:t>
            </a:r>
            <a:r>
              <a:rPr lang="nl-NL" dirty="0" err="1" smtClean="0">
                <a:latin typeface="Cambria" panose="02040503050406030204" pitchFamily="18" charset="0"/>
              </a:rPr>
              <a:t>Formal</a:t>
            </a:r>
            <a:r>
              <a:rPr lang="nl-NL" dirty="0" smtClean="0">
                <a:latin typeface="Cambria" panose="02040503050406030204" pitchFamily="18" charset="0"/>
              </a:rPr>
              <a:t> opening ‘</a:t>
            </a:r>
            <a:r>
              <a:rPr lang="nl-NL" dirty="0" err="1" smtClean="0">
                <a:latin typeface="Cambria" panose="02040503050406030204" pitchFamily="18" charset="0"/>
              </a:rPr>
              <a:t>Asian</a:t>
            </a:r>
            <a:r>
              <a:rPr lang="nl-NL" dirty="0" smtClean="0">
                <a:latin typeface="Cambria" panose="02040503050406030204" pitchFamily="18" charset="0"/>
              </a:rPr>
              <a:t> Library’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6632"/>
            <a:ext cx="2306506" cy="241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726" y="2543250"/>
            <a:ext cx="4572000" cy="364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187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229600" cy="11430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nl-NL" dirty="0" smtClean="0">
                <a:latin typeface="Cambria" panose="02040503050406030204" pitchFamily="18" charset="0"/>
              </a:rPr>
              <a:t>Digital </a:t>
            </a:r>
            <a:r>
              <a:rPr lang="nl-NL" dirty="0" err="1" smtClean="0">
                <a:latin typeface="Cambria" panose="02040503050406030204" pitchFamily="18" charset="0"/>
              </a:rPr>
              <a:t>Humanities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developments</a:t>
            </a:r>
            <a:r>
              <a:rPr lang="nl-NL" dirty="0" smtClean="0">
                <a:latin typeface="Cambria" panose="02040503050406030204" pitchFamily="18" charset="0"/>
              </a:rPr>
              <a:t> (</a:t>
            </a:r>
            <a:r>
              <a:rPr lang="nl-NL" dirty="0" err="1" smtClean="0">
                <a:latin typeface="Cambria" panose="02040503050406030204" pitchFamily="18" charset="0"/>
              </a:rPr>
              <a:t>general</a:t>
            </a:r>
            <a:r>
              <a:rPr lang="nl-NL" dirty="0" smtClean="0">
                <a:latin typeface="Cambria" panose="02040503050406030204" pitchFamily="18" charset="0"/>
              </a:rPr>
              <a:t>)</a:t>
            </a:r>
            <a:endParaRPr lang="nl-NL" dirty="0">
              <a:latin typeface="Cambria" panose="02040503050406030204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 </a:t>
            </a:r>
            <a:r>
              <a:rPr lang="nl-N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assistant</a:t>
            </a:r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professors Digital </a:t>
            </a:r>
            <a:r>
              <a:rPr lang="nl-N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Humanities</a:t>
            </a:r>
            <a:endParaRPr lang="nl-N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 digital </a:t>
            </a:r>
            <a:r>
              <a:rPr lang="nl-N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humanities</a:t>
            </a:r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nl-N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librarians</a:t>
            </a:r>
            <a:endParaRPr lang="nl-N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Center </a:t>
            </a:r>
            <a:r>
              <a:rPr lang="nl-N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for</a:t>
            </a:r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Digital </a:t>
            </a:r>
            <a:r>
              <a:rPr lang="nl-N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scholarship</a:t>
            </a:r>
            <a:endParaRPr lang="nl-N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New Digital Image </a:t>
            </a:r>
            <a:r>
              <a:rPr lang="nl-N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Repository</a:t>
            </a:r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nl-N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and</a:t>
            </a:r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nl-N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Infrastructure</a:t>
            </a:r>
            <a:endParaRPr lang="nl-N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0743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latin typeface="Cambria" panose="02040503050406030204" pitchFamily="18" charset="0"/>
              </a:rPr>
              <a:t>Digital </a:t>
            </a:r>
            <a:r>
              <a:rPr lang="nl-NL" dirty="0" err="1" smtClean="0">
                <a:latin typeface="Cambria" panose="02040503050406030204" pitchFamily="18" charset="0"/>
              </a:rPr>
              <a:t>Humanities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for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Japanese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collections</a:t>
            </a:r>
            <a:r>
              <a:rPr lang="nl-NL" dirty="0" smtClean="0">
                <a:latin typeface="Cambria" panose="02040503050406030204" pitchFamily="18" charset="0"/>
              </a:rPr>
              <a:t> (2016-2020)</a:t>
            </a:r>
            <a:endParaRPr lang="nl-NL" dirty="0">
              <a:latin typeface="Cambria" panose="02040503050406030204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3184" y="1439405"/>
            <a:ext cx="4042792" cy="5141168"/>
          </a:xfrm>
        </p:spPr>
        <p:txBody>
          <a:bodyPr>
            <a:normAutofit fontScale="92500"/>
          </a:bodyPr>
          <a:lstStyle/>
          <a:p>
            <a:r>
              <a:rPr lang="nl-NL" dirty="0" smtClean="0">
                <a:latin typeface="Cambria" panose="02040503050406030204" pitchFamily="18" charset="0"/>
              </a:rPr>
              <a:t>Siebold </a:t>
            </a:r>
            <a:r>
              <a:rPr lang="nl-NL" dirty="0" err="1" smtClean="0">
                <a:latin typeface="Cambria" panose="02040503050406030204" pitchFamily="18" charset="0"/>
              </a:rPr>
              <a:t>Collections</a:t>
            </a:r>
            <a:endParaRPr lang="nl-NL" dirty="0" smtClean="0">
              <a:latin typeface="Cambria" panose="02040503050406030204" pitchFamily="18" charset="0"/>
            </a:endParaRPr>
          </a:p>
          <a:p>
            <a:pPr lvl="1"/>
            <a:r>
              <a:rPr lang="nl-NL" dirty="0">
                <a:latin typeface="Cambria" panose="02040503050406030204" pitchFamily="18" charset="0"/>
              </a:rPr>
              <a:t> </a:t>
            </a:r>
            <a:r>
              <a:rPr lang="nl-NL" dirty="0" smtClean="0">
                <a:latin typeface="Cambria" panose="02040503050406030204" pitchFamily="18" charset="0"/>
              </a:rPr>
              <a:t>‘</a:t>
            </a:r>
            <a:r>
              <a:rPr lang="nl-NL" dirty="0" err="1" smtClean="0">
                <a:latin typeface="Cambria" panose="02040503050406030204" pitchFamily="18" charset="0"/>
              </a:rPr>
              <a:t>forbidden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maps</a:t>
            </a:r>
            <a:r>
              <a:rPr lang="nl-NL" dirty="0" smtClean="0">
                <a:latin typeface="Cambria" panose="02040503050406030204" pitchFamily="18" charset="0"/>
              </a:rPr>
              <a:t>’</a:t>
            </a:r>
          </a:p>
          <a:p>
            <a:pPr lvl="1"/>
            <a:r>
              <a:rPr lang="nl-NL" dirty="0" err="1" smtClean="0">
                <a:latin typeface="Cambria" panose="02040503050406030204" pitchFamily="18" charset="0"/>
              </a:rPr>
              <a:t>Plants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and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animal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drawings</a:t>
            </a:r>
            <a:endParaRPr lang="nl-NL" dirty="0" smtClean="0">
              <a:latin typeface="Cambria" panose="02040503050406030204" pitchFamily="18" charset="0"/>
            </a:endParaRPr>
          </a:p>
          <a:p>
            <a:r>
              <a:rPr lang="nl-NL" dirty="0" smtClean="0">
                <a:latin typeface="Cambria" panose="02040503050406030204" pitchFamily="18" charset="0"/>
              </a:rPr>
              <a:t>Hoffmann </a:t>
            </a:r>
            <a:r>
              <a:rPr lang="nl-NL" dirty="0" err="1" smtClean="0">
                <a:latin typeface="Cambria" panose="02040503050406030204" pitchFamily="18" charset="0"/>
              </a:rPr>
              <a:t>collections</a:t>
            </a:r>
            <a:endParaRPr lang="nl-NL" dirty="0" smtClean="0">
              <a:latin typeface="Cambria" panose="02040503050406030204" pitchFamily="18" charset="0"/>
            </a:endParaRPr>
          </a:p>
          <a:p>
            <a:pPr lvl="1"/>
            <a:r>
              <a:rPr lang="nl-NL" dirty="0" smtClean="0">
                <a:latin typeface="Cambria" panose="02040503050406030204" pitchFamily="18" charset="0"/>
              </a:rPr>
              <a:t>Manuscript </a:t>
            </a:r>
            <a:r>
              <a:rPr lang="nl-NL" dirty="0" err="1" smtClean="0">
                <a:latin typeface="Cambria" panose="02040503050406030204" pitchFamily="18" charset="0"/>
              </a:rPr>
              <a:t>dictionaries</a:t>
            </a:r>
            <a:endParaRPr lang="nl-NL" dirty="0" smtClean="0">
              <a:latin typeface="Cambria" panose="02040503050406030204" pitchFamily="18" charset="0"/>
            </a:endParaRPr>
          </a:p>
          <a:p>
            <a:pPr lvl="1"/>
            <a:r>
              <a:rPr lang="nl-NL" dirty="0" smtClean="0">
                <a:latin typeface="Cambria" panose="02040503050406030204" pitchFamily="18" charset="0"/>
              </a:rPr>
              <a:t>Language studies (</a:t>
            </a:r>
            <a:r>
              <a:rPr lang="nl-NL" dirty="0" err="1" smtClean="0">
                <a:latin typeface="Cambria" panose="02040503050406030204" pitchFamily="18" charset="0"/>
              </a:rPr>
              <a:t>chin</a:t>
            </a:r>
            <a:r>
              <a:rPr lang="nl-NL" dirty="0" smtClean="0">
                <a:latin typeface="Cambria" panose="02040503050406030204" pitchFamily="18" charset="0"/>
              </a:rPr>
              <a:t>, jap)</a:t>
            </a:r>
          </a:p>
          <a:p>
            <a:pPr lvl="1"/>
            <a:r>
              <a:rPr lang="nl-NL" dirty="0" smtClean="0">
                <a:latin typeface="Cambria" panose="02040503050406030204" pitchFamily="18" charset="0"/>
              </a:rPr>
              <a:t>Letters </a:t>
            </a:r>
            <a:r>
              <a:rPr lang="nl-NL" dirty="0" err="1" smtClean="0">
                <a:latin typeface="Cambria" panose="02040503050406030204" pitchFamily="18" charset="0"/>
              </a:rPr>
              <a:t>and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correspondence</a:t>
            </a:r>
            <a:endParaRPr lang="nl-NL" dirty="0">
              <a:latin typeface="Cambria" panose="02040503050406030204" pitchFamily="18" charset="0"/>
            </a:endParaRPr>
          </a:p>
        </p:txBody>
      </p:sp>
      <p:pic>
        <p:nvPicPr>
          <p:cNvPr id="4102" name="Picture 6" descr="C:\Users\Nadia\Downloads\NCC presentation\DSCN86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4104456" cy="307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336" y="4077072"/>
            <a:ext cx="4130152" cy="272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793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latin typeface="Cambria" panose="02040503050406030204" pitchFamily="18" charset="0"/>
              </a:rPr>
              <a:t>Digital </a:t>
            </a:r>
            <a:r>
              <a:rPr lang="nl-NL" dirty="0" err="1" smtClean="0">
                <a:latin typeface="Cambria" panose="02040503050406030204" pitchFamily="18" charset="0"/>
              </a:rPr>
              <a:t>Humanities</a:t>
            </a:r>
            <a:r>
              <a:rPr lang="nl-NL" dirty="0" smtClean="0">
                <a:latin typeface="Cambria" panose="02040503050406030204" pitchFamily="18" charset="0"/>
              </a:rPr>
              <a:t>: </a:t>
            </a:r>
            <a:r>
              <a:rPr lang="nl-NL" dirty="0" err="1" smtClean="0">
                <a:latin typeface="Cambria" panose="02040503050406030204" pitchFamily="18" charset="0"/>
              </a:rPr>
              <a:t>Not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just</a:t>
            </a:r>
            <a:r>
              <a:rPr lang="nl-NL" dirty="0" smtClean="0">
                <a:latin typeface="Cambria" panose="02040503050406030204" pitchFamily="18" charset="0"/>
              </a:rPr>
              <a:t> ‘scan ‘n dump’</a:t>
            </a:r>
            <a:endParaRPr lang="nl-NL" dirty="0">
              <a:latin typeface="Cambria" panose="02040503050406030204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>
            <a:normAutofit fontScale="92500" lnSpcReduction="10000"/>
          </a:bodyPr>
          <a:lstStyle/>
          <a:p>
            <a:r>
              <a:rPr lang="nl-NL" dirty="0" err="1" smtClean="0">
                <a:latin typeface="Cambria" panose="02040503050406030204" pitchFamily="18" charset="0"/>
              </a:rPr>
              <a:t>Distinctive</a:t>
            </a:r>
            <a:r>
              <a:rPr lang="nl-NL" dirty="0" smtClean="0">
                <a:latin typeface="Cambria" panose="02040503050406030204" pitchFamily="18" charset="0"/>
              </a:rPr>
              <a:t> opening page </a:t>
            </a:r>
            <a:r>
              <a:rPr lang="nl-NL" dirty="0" err="1" smtClean="0">
                <a:latin typeface="Cambria" panose="02040503050406030204" pitchFamily="18" charset="0"/>
              </a:rPr>
              <a:t>for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individual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collections</a:t>
            </a:r>
            <a:endParaRPr lang="nl-NL" dirty="0" smtClean="0">
              <a:latin typeface="Cambria" panose="02040503050406030204" pitchFamily="18" charset="0"/>
            </a:endParaRPr>
          </a:p>
          <a:p>
            <a:r>
              <a:rPr lang="nl-NL" dirty="0" err="1" smtClean="0">
                <a:latin typeface="Cambria" panose="02040503050406030204" pitchFamily="18" charset="0"/>
              </a:rPr>
              <a:t>Georeferencing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maps</a:t>
            </a:r>
            <a:endParaRPr lang="nl-NL" dirty="0" smtClean="0">
              <a:latin typeface="Cambria" panose="02040503050406030204" pitchFamily="18" charset="0"/>
            </a:endParaRPr>
          </a:p>
          <a:p>
            <a:r>
              <a:rPr lang="nl-NL" dirty="0" smtClean="0">
                <a:latin typeface="Cambria" panose="02040503050406030204" pitchFamily="18" charset="0"/>
              </a:rPr>
              <a:t>Active </a:t>
            </a:r>
            <a:r>
              <a:rPr lang="nl-NL" dirty="0" err="1" smtClean="0">
                <a:latin typeface="Cambria" panose="02040503050406030204" pitchFamily="18" charset="0"/>
              </a:rPr>
              <a:t>involvement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scholars</a:t>
            </a:r>
            <a:endParaRPr lang="nl-NL" dirty="0" smtClean="0">
              <a:latin typeface="Cambria" panose="02040503050406030204" pitchFamily="18" charset="0"/>
            </a:endParaRPr>
          </a:p>
          <a:p>
            <a:r>
              <a:rPr lang="nl-NL" dirty="0" err="1" smtClean="0">
                <a:latin typeface="Cambria" panose="02040503050406030204" pitchFamily="18" charset="0"/>
              </a:rPr>
              <a:t>Adding</a:t>
            </a:r>
            <a:r>
              <a:rPr lang="nl-NL" dirty="0" smtClean="0">
                <a:latin typeface="Cambria" panose="02040503050406030204" pitchFamily="18" charset="0"/>
              </a:rPr>
              <a:t> Metadata in MARC21 records</a:t>
            </a:r>
          </a:p>
          <a:p>
            <a:r>
              <a:rPr lang="nl-NL" dirty="0" err="1" smtClean="0">
                <a:latin typeface="Cambria" panose="02040503050406030204" pitchFamily="18" charset="0"/>
              </a:rPr>
              <a:t>Example</a:t>
            </a:r>
            <a:r>
              <a:rPr lang="nl-NL" dirty="0" smtClean="0">
                <a:latin typeface="Cambria" panose="02040503050406030204" pitchFamily="18" charset="0"/>
              </a:rPr>
              <a:t>: North </a:t>
            </a:r>
            <a:r>
              <a:rPr lang="nl-NL" dirty="0" err="1" smtClean="0">
                <a:latin typeface="Cambria" panose="02040503050406030204" pitchFamily="18" charset="0"/>
              </a:rPr>
              <a:t>Korean</a:t>
            </a:r>
            <a:r>
              <a:rPr lang="nl-NL" dirty="0" smtClean="0">
                <a:latin typeface="Cambria" panose="02040503050406030204" pitchFamily="18" charset="0"/>
              </a:rPr>
              <a:t> Propaganda Poster project (Leiden 2015-2017)</a:t>
            </a:r>
          </a:p>
          <a:p>
            <a:endParaRPr lang="nl-NL" dirty="0" smtClean="0"/>
          </a:p>
        </p:txBody>
      </p:sp>
      <p:pic>
        <p:nvPicPr>
          <p:cNvPr id="5122" name="Picture 2" descr="C:\Users\Nadia\Downloads\NCC presentation\geoge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44824"/>
            <a:ext cx="2304256" cy="303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529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adia\Downloads\NCC presentation\NK poster datab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90"/>
            <a:ext cx="9036495" cy="630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9088"/>
            <a:ext cx="8964488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64704"/>
            <a:ext cx="6696075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754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latin typeface="Cambria" panose="02040503050406030204" pitchFamily="18" charset="0"/>
              </a:rPr>
              <a:t>Digital </a:t>
            </a:r>
            <a:r>
              <a:rPr lang="nl-NL" dirty="0" err="1" smtClean="0">
                <a:latin typeface="Cambria" panose="02040503050406030204" pitchFamily="18" charset="0"/>
              </a:rPr>
              <a:t>Humanities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for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Japanese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collections</a:t>
            </a:r>
            <a:r>
              <a:rPr lang="nl-NL" dirty="0" smtClean="0">
                <a:latin typeface="Cambria" panose="02040503050406030204" pitchFamily="18" charset="0"/>
              </a:rPr>
              <a:t>: </a:t>
            </a:r>
            <a:r>
              <a:rPr lang="nl-NL" dirty="0" err="1" smtClean="0">
                <a:latin typeface="Cambria" panose="02040503050406030204" pitchFamily="18" charset="0"/>
              </a:rPr>
              <a:t>beyond</a:t>
            </a:r>
            <a:r>
              <a:rPr lang="nl-NL" dirty="0" smtClean="0">
                <a:latin typeface="Cambria" panose="02040503050406030204" pitchFamily="18" charset="0"/>
              </a:rPr>
              <a:t> 2020</a:t>
            </a:r>
            <a:endParaRPr lang="nl-NL" dirty="0">
              <a:latin typeface="Cambria" panose="02040503050406030204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628800"/>
            <a:ext cx="3960440" cy="4525963"/>
          </a:xfrm>
        </p:spPr>
        <p:txBody>
          <a:bodyPr>
            <a:normAutofit lnSpcReduction="10000"/>
          </a:bodyPr>
          <a:lstStyle/>
          <a:p>
            <a:r>
              <a:rPr lang="nl-NL" dirty="0" smtClean="0">
                <a:latin typeface="Cambria" panose="02040503050406030204" pitchFamily="18" charset="0"/>
              </a:rPr>
              <a:t>Hoffmann </a:t>
            </a:r>
            <a:r>
              <a:rPr lang="nl-NL" dirty="0" err="1" smtClean="0">
                <a:latin typeface="Cambria" panose="02040503050406030204" pitchFamily="18" charset="0"/>
              </a:rPr>
              <a:t>collections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beyond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physical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boundaries</a:t>
            </a:r>
            <a:endParaRPr lang="nl-NL" dirty="0" smtClean="0">
              <a:latin typeface="Cambria" panose="02040503050406030204" pitchFamily="18" charset="0"/>
            </a:endParaRPr>
          </a:p>
          <a:p>
            <a:r>
              <a:rPr lang="nl-NL" dirty="0" smtClean="0">
                <a:latin typeface="Cambria" panose="02040503050406030204" pitchFamily="18" charset="0"/>
              </a:rPr>
              <a:t>Siebold </a:t>
            </a:r>
            <a:r>
              <a:rPr lang="nl-NL" dirty="0" err="1" smtClean="0">
                <a:latin typeface="Cambria" panose="02040503050406030204" pitchFamily="18" charset="0"/>
              </a:rPr>
              <a:t>collections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beyond</a:t>
            </a:r>
            <a:r>
              <a:rPr lang="nl-NL" dirty="0" smtClean="0">
                <a:latin typeface="Cambria" panose="02040503050406030204" pitchFamily="18" charset="0"/>
              </a:rPr>
              <a:t> borders</a:t>
            </a:r>
          </a:p>
          <a:p>
            <a:r>
              <a:rPr lang="nl-NL" dirty="0" err="1" smtClean="0">
                <a:latin typeface="Cambria" panose="02040503050406030204" pitchFamily="18" charset="0"/>
              </a:rPr>
              <a:t>Scholar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Crowdsourcing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for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Rangaku</a:t>
            </a:r>
            <a:r>
              <a:rPr lang="nl-NL" dirty="0" smtClean="0">
                <a:latin typeface="Cambria" panose="02040503050406030204" pitchFamily="18" charset="0"/>
              </a:rPr>
              <a:t> </a:t>
            </a:r>
            <a:r>
              <a:rPr lang="nl-NL" dirty="0" err="1" smtClean="0">
                <a:latin typeface="Cambria" panose="02040503050406030204" pitchFamily="18" charset="0"/>
              </a:rPr>
              <a:t>materials</a:t>
            </a:r>
            <a:endParaRPr lang="nl-NL" dirty="0" smtClean="0">
              <a:latin typeface="Cambria" panose="020405030504060302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4102759" cy="260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645" y="4179081"/>
            <a:ext cx="38671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28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318</Words>
  <Application>Microsoft Macintosh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Kantoorthema</vt:lpstr>
      <vt:lpstr>"From  Passive Reception  to  Active Promotion ​"​</vt:lpstr>
      <vt:lpstr>The East Asian Library </vt:lpstr>
      <vt:lpstr>Digitization so far</vt:lpstr>
      <vt:lpstr>The Asian Library (2017)</vt:lpstr>
      <vt:lpstr>Digital Humanities developments (general)</vt:lpstr>
      <vt:lpstr>Digital Humanities for Japanese collections (2016-2020)</vt:lpstr>
      <vt:lpstr>Digital Humanities: Not just ‘scan ‘n dump’</vt:lpstr>
      <vt:lpstr>PowerPoint Presentation</vt:lpstr>
      <vt:lpstr>Digital Humanities for Japanese collections: beyond 2020</vt:lpstr>
      <vt:lpstr>Challenges for Libraries and Librarians </vt:lpstr>
      <vt:lpstr>Conclusion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Nadia</dc:creator>
  <cp:lastModifiedBy>Victoria Bestor</cp:lastModifiedBy>
  <cp:revision>30</cp:revision>
  <dcterms:created xsi:type="dcterms:W3CDTF">2016-03-27T02:17:02Z</dcterms:created>
  <dcterms:modified xsi:type="dcterms:W3CDTF">2016-04-25T17:19:19Z</dcterms:modified>
</cp:coreProperties>
</file>